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qiv8vC/F/Qc2Cq6wh3ZjFLFVG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3" clrIdx="0">
    <p:extLst>
      <p:ext uri="{19B8F6BF-5375-455C-9EA6-DF929625EA0E}">
        <p15:presenceInfo xmlns:p15="http://schemas.microsoft.com/office/powerpoint/2012/main" userId="38c7aceba634a2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7"/>
    <p:restoredTop sz="94694"/>
  </p:normalViewPr>
  <p:slideViewPr>
    <p:cSldViewPr snapToGrid="0">
      <p:cViewPr varScale="1">
        <p:scale>
          <a:sx n="121" d="100"/>
          <a:sy n="121" d="100"/>
        </p:scale>
        <p:origin x="3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9T16:47:03.397" idx="3">
    <p:pos x="10" y="10"/>
    <p:text>Bu chòir an samhla Gàidhlig a bhith air gach duilleig.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9T16:40:41.324" idx="1">
    <p:pos x="10" y="10"/>
    <p:text>Shaoilinn gur e an dreach Gàidhlig a bu chòir a bhith seo.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9T16:44:04.838" idx="2">
    <p:pos x="5005" y="956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d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449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d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97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12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70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04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72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27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d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d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40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33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d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93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8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7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gd-GB" smtClean="0"/>
              <a:pPr/>
              <a:t>‹#›</a:t>
            </a:fld>
            <a:endParaRPr lang="gd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faq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third-fourth-leve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727836" y="2964589"/>
            <a:ext cx="5682715" cy="1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3000"/>
            </a:pPr>
            <a:r>
              <a:rPr lang="gd-GB" sz="3000" b="0"/>
              <a:t>Goireas nàiseanta foghlaim air dàimhean, fallaineachd feise agus pàrantachd (RSHP) do chlann is do dhaoine òga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254643" y="5605817"/>
            <a:ext cx="5682715" cy="87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gd-GB"/>
              <a:t>A’  cur eòlas air a’  ghoireas RSHP agus a’ toirt sùil air eisimpleir de leasan</a:t>
            </a:r>
            <a:endParaRPr/>
          </a:p>
        </p:txBody>
      </p:sp>
      <p:pic>
        <p:nvPicPr>
          <p:cNvPr id="91" name="Google Shape;91;p1" descr="A summary of Relationships, Sexual Health and Parenthood (RSHP) resources |  Learning resources | National Improvement Hu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793" y="2330692"/>
            <a:ext cx="2947161" cy="294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2000" cy="2139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088" y="1844825"/>
            <a:ext cx="2514782" cy="251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 txBox="1"/>
          <p:nvPr/>
        </p:nvSpPr>
        <p:spPr>
          <a:xfrm>
            <a:off x="4943872" y="2370946"/>
            <a:ext cx="4932040" cy="177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gd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tha tuilleadh cheistean agaibh mun ghoireas RSHP tha làrach </a:t>
            </a:r>
            <a:r>
              <a:rPr lang="gd-GB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fios is freagairt </a:t>
            </a:r>
            <a:r>
              <a:rPr lang="gd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ann: </a:t>
            </a:r>
            <a:endParaRPr dirty="0"/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gd-GB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https://rshp.scot/faq/</a:t>
            </a:r>
            <a:r>
              <a:rPr lang="gd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Google Shape;148;p7">
            <a:extLst>
              <a:ext uri="{FF2B5EF4-FFF2-40B4-BE49-F238E27FC236}">
                <a16:creationId xmlns:a16="http://schemas.microsoft.com/office/drawing/2014/main" id="{ADB658A3-4794-480F-227D-7EDD078A6424}"/>
              </a:ext>
            </a:extLst>
          </p:cNvPr>
          <p:cNvSpPr/>
          <p:nvPr/>
        </p:nvSpPr>
        <p:spPr>
          <a:xfrm>
            <a:off x="0" y="643887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2050384" y="503046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gd-GB"/>
              <a:t>Prìomh amasan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Clr>
                <a:srgbClr val="202124"/>
              </a:buClr>
              <a:buSzPts val="2800"/>
              <a:buAutoNum type="arabicPeriod"/>
            </a:pPr>
            <a:r>
              <a:rPr lang="gd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A’  cur eòlas air làrach-lìn RSHP agus na goireasan </a:t>
            </a:r>
            <a:r>
              <a:rPr lang="en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GB" dirty="0" err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’ </a:t>
            </a:r>
            <a:r>
              <a:rPr lang="en-GB" dirty="0" err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oirre</a:t>
            </a:r>
            <a:endParaRPr dirty="0"/>
          </a:p>
          <a:p>
            <a:pPr marL="514350" indent="-514350">
              <a:buClr>
                <a:srgbClr val="202124"/>
              </a:buClr>
              <a:buSzPts val="2800"/>
              <a:buAutoNum type="arabicPeriod"/>
            </a:pPr>
            <a:r>
              <a:rPr lang="gd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A’ coimhead air sreath de leasanan mu ‘Aonta’ agus mar a thèid an cleachdadh ann </a:t>
            </a:r>
            <a:r>
              <a:rPr lang="en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an </a:t>
            </a:r>
            <a:r>
              <a:rPr lang="gd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clasaichean Foghlam Sòisealta</a:t>
            </a:r>
            <a:endParaRPr dirty="0"/>
          </a:p>
          <a:p>
            <a:pPr marL="514350" indent="-514350">
              <a:buClr>
                <a:srgbClr val="202124"/>
              </a:buClr>
              <a:buSzPts val="2800"/>
              <a:buAutoNum type="arabicPeriod"/>
            </a:pPr>
            <a:r>
              <a:rPr lang="gd-GB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A’ togail air planadh, amasan sòisealta agus cothroman labhairt ann an leasanan Foghlam Sòisealta</a:t>
            </a:r>
            <a:endParaRPr dirty="0"/>
          </a:p>
        </p:txBody>
      </p:sp>
      <p:sp>
        <p:nvSpPr>
          <p:cNvPr id="99" name="Google Shape;99;p2"/>
          <p:cNvSpPr/>
          <p:nvPr/>
        </p:nvSpPr>
        <p:spPr>
          <a:xfrm>
            <a:off x="0" y="640734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596" y="-127590"/>
            <a:ext cx="65264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800"/>
            </a:pPr>
            <a:r>
              <a:rPr lang="gd-GB" sz="2800" dirty="0"/>
              <a:t>Cùl-</a:t>
            </a:r>
            <a:br>
              <a:rPr lang="gd-GB" sz="2800" dirty="0"/>
            </a:br>
            <a:r>
              <a:rPr lang="gd-GB" sz="2800" dirty="0"/>
              <a:t>fhiosrachadh</a:t>
            </a:r>
            <a:endParaRPr dirty="0"/>
          </a:p>
        </p:txBody>
      </p:sp>
      <p:sp>
        <p:nvSpPr>
          <p:cNvPr id="107" name="Google Shape;107;p3"/>
          <p:cNvSpPr/>
          <p:nvPr/>
        </p:nvSpPr>
        <p:spPr>
          <a:xfrm>
            <a:off x="0" y="6417975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2356467" y="2865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gd-GB"/>
              <a:t>Goireasan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5548">
            <a:off x="6928943" y="449784"/>
            <a:ext cx="2515983" cy="21754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4751">
            <a:off x="7803878" y="3391168"/>
            <a:ext cx="2236760" cy="1987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2946">
            <a:off x="4137528" y="1451433"/>
            <a:ext cx="1252087" cy="16449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3473">
            <a:off x="1686435" y="1405333"/>
            <a:ext cx="2387610" cy="16270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5631" y="3889564"/>
            <a:ext cx="3607482" cy="17107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8" name="Google Shape;118;p4"/>
          <p:cNvSpPr/>
          <p:nvPr/>
        </p:nvSpPr>
        <p:spPr>
          <a:xfrm>
            <a:off x="0" y="640734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 rot="782556">
            <a:off x="6250959" y="262746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>
                <a:solidFill>
                  <a:srgbClr val="00788B"/>
                </a:solidFill>
              </a:rPr>
              <a:t>Stiùireadh an Tidseir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 rot="-286568">
            <a:off x="1839578" y="2337977"/>
            <a:ext cx="83076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>
                <a:solidFill>
                  <a:srgbClr val="00788B"/>
                </a:solidFill>
              </a:rPr>
              <a:t>Gnìomhan (Props)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2399835" y="524241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1800"/>
            </a:pPr>
            <a:r>
              <a:rPr lang="gd-GB" sz="1800" b="1" dirty="0">
                <a:solidFill>
                  <a:srgbClr val="00788B"/>
                </a:solidFill>
              </a:rPr>
              <a:t>Taisbeanaidhean: cothroman còmhraidh, </a:t>
            </a:r>
            <a:br>
              <a:rPr lang="gd-GB" sz="1800" b="1" dirty="0">
                <a:solidFill>
                  <a:srgbClr val="00788B"/>
                </a:solidFill>
              </a:rPr>
            </a:br>
            <a:r>
              <a:rPr lang="gd-GB" sz="1800" b="1" dirty="0">
                <a:solidFill>
                  <a:srgbClr val="00788B"/>
                </a:solidFill>
              </a:rPr>
              <a:t>agus bhid</a:t>
            </a:r>
            <a:r>
              <a:rPr lang="en-GB" sz="1800" b="1" dirty="0" err="1">
                <a:solidFill>
                  <a:srgbClr val="00788B"/>
                </a:solidFill>
              </a:rPr>
              <a:t>i</a:t>
            </a:r>
            <a:r>
              <a:rPr lang="gd-GB" sz="1800" b="1" dirty="0">
                <a:solidFill>
                  <a:srgbClr val="00788B"/>
                </a:solidFill>
              </a:rPr>
              <a:t>othan</a:t>
            </a:r>
            <a:endParaRPr dirty="0"/>
          </a:p>
        </p:txBody>
      </p:sp>
      <p:sp>
        <p:nvSpPr>
          <p:cNvPr id="122" name="Google Shape;122;p4"/>
          <p:cNvSpPr txBox="1"/>
          <p:nvPr/>
        </p:nvSpPr>
        <p:spPr>
          <a:xfrm rot="-279527">
            <a:off x="8169077" y="468617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 dirty="0">
                <a:solidFill>
                  <a:srgbClr val="00788B"/>
                </a:solidFill>
              </a:rPr>
              <a:t>Plana Leasain</a:t>
            </a:r>
            <a:endParaRPr sz="2000" b="1" dirty="0">
              <a:solidFill>
                <a:srgbClr val="00788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200"/>
            </a:pPr>
            <a:r>
              <a:rPr lang="gd-GB" sz="3200"/>
              <a:t>Ìrean – 3/4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2152650" y="1194944"/>
            <a:ext cx="7886700" cy="680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gd-GB" sz="1800" dirty="0"/>
              <a:t>Dàimhean  - dàimhean gaolach; dàimhean fallain; a’ sealltainn spèis ann an dàimhean (ann am pearsa agus air</a:t>
            </a:r>
            <a:r>
              <a:rPr lang="en-GB" sz="1800" dirty="0"/>
              <a:t>-</a:t>
            </a:r>
            <a:r>
              <a:rPr lang="gd-GB" sz="1800" dirty="0"/>
              <a:t>loidhne)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gd-GB" sz="1800" dirty="0"/>
              <a:t>Sàbhailteas – na meadhanan sòisealta, aonta, pornografaidh, galaran-feise, seirbheisean fallaineachd feise, càit an tèid thu ma dh’fheumas tu taic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gd-GB" sz="1800" dirty="0"/>
              <a:t>Fàs corparra – atharrachaidhean fiosaigeach agus faireachdail ann an daoine òga, fuil-m</a:t>
            </a:r>
            <a:r>
              <a:rPr lang="en-GB" sz="1800" dirty="0"/>
              <a:t>h</a:t>
            </a:r>
            <a:r>
              <a:rPr lang="gd-GB" sz="1800" dirty="0"/>
              <a:t>ìos</a:t>
            </a:r>
            <a:r>
              <a:rPr lang="en-GB" sz="1800" dirty="0"/>
              <a:t>ail</a:t>
            </a:r>
            <a:r>
              <a:rPr lang="gd-GB" sz="1800" dirty="0"/>
              <a:t> agus fèin-bhrodadh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gd-GB" sz="1800" dirty="0"/>
              <a:t>Sunnd faireachdail – faireachdainnean làidir, a’ coim</a:t>
            </a:r>
            <a:r>
              <a:rPr lang="en-GB" sz="1800" dirty="0"/>
              <a:t>h</a:t>
            </a:r>
            <a:r>
              <a:rPr lang="gd-GB" sz="1800" dirty="0"/>
              <a:t>ead </a:t>
            </a:r>
            <a:r>
              <a:rPr lang="en-GB" sz="1800" dirty="0"/>
              <a:t>à</a:t>
            </a:r>
            <a:r>
              <a:rPr lang="gd-GB" sz="1800" dirty="0"/>
              <a:t>s do dhèidh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gd-GB" sz="1800" dirty="0"/>
              <a:t>Gnè – co-ionan</a:t>
            </a:r>
            <a:r>
              <a:rPr lang="en-GB" sz="1800" dirty="0"/>
              <a:t>n</a:t>
            </a:r>
            <a:r>
              <a:rPr lang="gd-GB" sz="1800" dirty="0"/>
              <a:t>achd, feimineachas, sàrachadh feiseil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gd-GB" sz="1800" dirty="0"/>
              <a:t>Feise agus feisealachd – LGDTQ+, cò</a:t>
            </a:r>
            <a:r>
              <a:rPr lang="en-GB" sz="1800" dirty="0" err="1"/>
              <a:t>raich</a:t>
            </a:r>
            <a:r>
              <a:rPr lang="gd-GB" sz="1800" dirty="0"/>
              <a:t>ean dhaoine, aois aonta</a:t>
            </a:r>
            <a:endParaRPr dirty="0"/>
          </a:p>
          <a:p>
            <a:pPr marL="0" indent="0">
              <a:buNone/>
            </a:pPr>
            <a:endParaRPr sz="1800" dirty="0"/>
          </a:p>
        </p:txBody>
      </p:sp>
      <p:sp>
        <p:nvSpPr>
          <p:cNvPr id="129" name="Google Shape;129;p5"/>
          <p:cNvSpPr/>
          <p:nvPr/>
        </p:nvSpPr>
        <p:spPr>
          <a:xfrm>
            <a:off x="0" y="640734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6605338" y="293449"/>
            <a:ext cx="45800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gd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https://rshp.scot/third-fourth-level/</a:t>
            </a:r>
            <a:r>
              <a:rPr lang="gd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131" name="Google Shape;131;p5" descr="A summary of Relationships, Sexual Health and Parenthood (RSHP) resources |  Learning resources | National Improvement Hu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5226" y="78750"/>
            <a:ext cx="850113" cy="85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gd-GB"/>
              <a:t>Aonta: sùil air sreath leasanan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1928062" y="1690689"/>
            <a:ext cx="458503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gd-GB" dirty="0"/>
              <a:t>Tha </a:t>
            </a:r>
            <a:r>
              <a:rPr lang="gd-GB" i="1" dirty="0"/>
              <a:t>Aonta</a:t>
            </a:r>
            <a:r>
              <a:rPr lang="gd-GB" dirty="0"/>
              <a:t> a’ nochdadh thar diofar chuspairean, agus chaidh a bhriseadh sìos ann an dà phàirt ann an RSHP</a:t>
            </a:r>
            <a:endParaRPr dirty="0"/>
          </a:p>
          <a:p>
            <a:pPr marL="0" indent="0">
              <a:buSzPct val="100000"/>
              <a:buNone/>
            </a:pPr>
            <a:endParaRPr dirty="0"/>
          </a:p>
          <a:p>
            <a:pPr marL="0" indent="0">
              <a:buSzPct val="100000"/>
              <a:buNone/>
            </a:pPr>
            <a:r>
              <a:rPr lang="gd-GB" dirty="0"/>
              <a:t>Pàirt 1: Dè th’ ann an Aonta ann an dàimhean fallain</a:t>
            </a:r>
            <a:r>
              <a:rPr lang="en-GB" dirty="0"/>
              <a:t>?</a:t>
            </a:r>
            <a:r>
              <a:rPr lang="gd-GB" dirty="0"/>
              <a:t> </a:t>
            </a:r>
            <a:endParaRPr dirty="0"/>
          </a:p>
          <a:p>
            <a:pPr marL="0" indent="0">
              <a:buSzPct val="100000"/>
              <a:buNone/>
            </a:pPr>
            <a:endParaRPr dirty="0"/>
          </a:p>
          <a:p>
            <a:pPr marL="0" indent="0">
              <a:buSzPct val="100000"/>
              <a:buNone/>
            </a:pPr>
            <a:r>
              <a:rPr lang="gd-GB" dirty="0"/>
              <a:t>Pàirt 2: Aois Aonta</a:t>
            </a:r>
            <a:endParaRPr dirty="0"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3096" y="1893178"/>
            <a:ext cx="3918392" cy="3738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0" name="Google Shape;140;p6"/>
          <p:cNvSpPr/>
          <p:nvPr/>
        </p:nvSpPr>
        <p:spPr>
          <a:xfrm>
            <a:off x="0" y="641785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638225" y="-12474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gd-GB" sz="4100"/>
              <a:t>Pàirt 1</a:t>
            </a:r>
            <a:endParaRPr sz="4100"/>
          </a:p>
        </p:txBody>
      </p:sp>
      <p:sp>
        <p:nvSpPr>
          <p:cNvPr id="148" name="Google Shape;148;p7"/>
          <p:cNvSpPr/>
          <p:nvPr/>
        </p:nvSpPr>
        <p:spPr>
          <a:xfrm>
            <a:off x="0" y="640734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52274">
            <a:off x="1701650" y="896699"/>
            <a:ext cx="4007900" cy="226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9266">
            <a:off x="1758477" y="4413735"/>
            <a:ext cx="2721476" cy="132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5">
            <a:alphaModFix/>
          </a:blip>
          <a:srcRect r="49535"/>
          <a:stretch/>
        </p:blipFill>
        <p:spPr>
          <a:xfrm rot="21188852">
            <a:off x="4784437" y="4290014"/>
            <a:ext cx="1684624" cy="185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7706">
            <a:off x="6801861" y="4186006"/>
            <a:ext cx="3281675" cy="185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70959">
            <a:off x="6065638" y="485669"/>
            <a:ext cx="4337702" cy="32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122;p4">
            <a:extLst>
              <a:ext uri="{FF2B5EF4-FFF2-40B4-BE49-F238E27FC236}">
                <a16:creationId xmlns:a16="http://schemas.microsoft.com/office/drawing/2014/main" id="{6A71202E-6ED9-4C03-88C8-7220395A6C0B}"/>
              </a:ext>
            </a:extLst>
          </p:cNvPr>
          <p:cNvSpPr txBox="1"/>
          <p:nvPr/>
        </p:nvSpPr>
        <p:spPr>
          <a:xfrm rot="-279527">
            <a:off x="1958947" y="257636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 dirty="0">
                <a:solidFill>
                  <a:srgbClr val="00788B"/>
                </a:solidFill>
              </a:rPr>
              <a:t>Amasan Ionnsachaidh</a:t>
            </a:r>
            <a:endParaRPr sz="2000" b="1" dirty="0">
              <a:solidFill>
                <a:srgbClr val="00788B"/>
              </a:solidFill>
            </a:endParaRPr>
          </a:p>
        </p:txBody>
      </p:sp>
      <p:sp>
        <p:nvSpPr>
          <p:cNvPr id="11" name="Google Shape;122;p4">
            <a:extLst>
              <a:ext uri="{FF2B5EF4-FFF2-40B4-BE49-F238E27FC236}">
                <a16:creationId xmlns:a16="http://schemas.microsoft.com/office/drawing/2014/main" id="{ADAC9C8B-DAF0-4B7E-B2B8-72A07694CEBF}"/>
              </a:ext>
            </a:extLst>
          </p:cNvPr>
          <p:cNvSpPr txBox="1"/>
          <p:nvPr/>
        </p:nvSpPr>
        <p:spPr>
          <a:xfrm rot="280307">
            <a:off x="1638224" y="563103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 dirty="0">
                <a:solidFill>
                  <a:srgbClr val="00788B"/>
                </a:solidFill>
              </a:rPr>
              <a:t>Puingean </a:t>
            </a:r>
            <a:br>
              <a:rPr lang="gd-GB" sz="2000" b="1" dirty="0">
                <a:solidFill>
                  <a:srgbClr val="00788B"/>
                </a:solidFill>
              </a:rPr>
            </a:br>
            <a:r>
              <a:rPr lang="gd-GB" sz="2000" b="1" dirty="0">
                <a:solidFill>
                  <a:srgbClr val="00788B"/>
                </a:solidFill>
              </a:rPr>
              <a:t>Còmhraidh</a:t>
            </a:r>
            <a:endParaRPr sz="2000" b="1" dirty="0">
              <a:solidFill>
                <a:srgbClr val="00788B"/>
              </a:solidFill>
            </a:endParaRPr>
          </a:p>
        </p:txBody>
      </p:sp>
      <p:sp>
        <p:nvSpPr>
          <p:cNvPr id="12" name="Google Shape;122;p4">
            <a:extLst>
              <a:ext uri="{FF2B5EF4-FFF2-40B4-BE49-F238E27FC236}">
                <a16:creationId xmlns:a16="http://schemas.microsoft.com/office/drawing/2014/main" id="{48688176-4825-48B5-BC54-E9B67F0F09BC}"/>
              </a:ext>
            </a:extLst>
          </p:cNvPr>
          <p:cNvSpPr txBox="1"/>
          <p:nvPr/>
        </p:nvSpPr>
        <p:spPr>
          <a:xfrm rot="321692">
            <a:off x="7035875" y="387429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 dirty="0">
                <a:solidFill>
                  <a:srgbClr val="00788B"/>
                </a:solidFill>
              </a:rPr>
              <a:t>Bhid</a:t>
            </a:r>
            <a:r>
              <a:rPr lang="en-GB" sz="2000" b="1" dirty="0" err="1">
                <a:solidFill>
                  <a:srgbClr val="00788B"/>
                </a:solidFill>
              </a:rPr>
              <a:t>i</a:t>
            </a:r>
            <a:r>
              <a:rPr lang="gd-GB" sz="2000" b="1" dirty="0">
                <a:solidFill>
                  <a:srgbClr val="00788B"/>
                </a:solidFill>
              </a:rPr>
              <a:t>othan</a:t>
            </a:r>
            <a:endParaRPr sz="2000" b="1" dirty="0">
              <a:solidFill>
                <a:srgbClr val="00788B"/>
              </a:solidFill>
            </a:endParaRPr>
          </a:p>
        </p:txBody>
      </p:sp>
      <p:sp>
        <p:nvSpPr>
          <p:cNvPr id="13" name="Google Shape;122;p4">
            <a:extLst>
              <a:ext uri="{FF2B5EF4-FFF2-40B4-BE49-F238E27FC236}">
                <a16:creationId xmlns:a16="http://schemas.microsoft.com/office/drawing/2014/main" id="{CE5DC13B-195E-4190-90A5-9A05F1374990}"/>
              </a:ext>
            </a:extLst>
          </p:cNvPr>
          <p:cNvSpPr txBox="1"/>
          <p:nvPr/>
        </p:nvSpPr>
        <p:spPr>
          <a:xfrm rot="572559">
            <a:off x="8181026" y="241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000" b="1" dirty="0">
                <a:solidFill>
                  <a:srgbClr val="00788B"/>
                </a:solidFill>
              </a:rPr>
              <a:t>Planadh</a:t>
            </a:r>
            <a:endParaRPr sz="2000" b="1" dirty="0">
              <a:solidFill>
                <a:srgbClr val="00788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2117796" y="-12970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gd-GB" dirty="0"/>
              <a:t>Pàirt 2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05C1E-12D3-4710-B4CB-60165556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7014">
            <a:off x="1645966" y="3331649"/>
            <a:ext cx="4147263" cy="235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042B6-03BB-4999-8E53-80DD96A13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6631">
            <a:off x="1926528" y="1208612"/>
            <a:ext cx="3653841" cy="206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23E50-6E25-49B2-B7A8-832F77044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3906">
            <a:off x="6230240" y="314705"/>
            <a:ext cx="3926521" cy="298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122;p4">
            <a:extLst>
              <a:ext uri="{FF2B5EF4-FFF2-40B4-BE49-F238E27FC236}">
                <a16:creationId xmlns:a16="http://schemas.microsoft.com/office/drawing/2014/main" id="{2692881F-34A6-45EA-84F8-41ABDA9CCB80}"/>
              </a:ext>
            </a:extLst>
          </p:cNvPr>
          <p:cNvSpPr txBox="1"/>
          <p:nvPr/>
        </p:nvSpPr>
        <p:spPr>
          <a:xfrm>
            <a:off x="5777221" y="52216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00788B"/>
              </a:buClr>
              <a:buSzPts val="2000"/>
            </a:pPr>
            <a:r>
              <a:rPr lang="gd-GB" sz="2800" b="1" dirty="0">
                <a:solidFill>
                  <a:srgbClr val="00788B"/>
                </a:solidFill>
              </a:rPr>
              <a:t>Cairtean</a:t>
            </a:r>
            <a:endParaRPr sz="2800" b="1" dirty="0">
              <a:solidFill>
                <a:srgbClr val="00788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C97FC-22AB-4C43-B39E-9D45E879C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795">
            <a:off x="6809489" y="3280986"/>
            <a:ext cx="3653841" cy="242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Google Shape;148;p7">
            <a:extLst>
              <a:ext uri="{FF2B5EF4-FFF2-40B4-BE49-F238E27FC236}">
                <a16:creationId xmlns:a16="http://schemas.microsoft.com/office/drawing/2014/main" id="{C064D26E-B57D-B27E-9E84-442C1DA0CBF9}"/>
              </a:ext>
            </a:extLst>
          </p:cNvPr>
          <p:cNvSpPr/>
          <p:nvPr/>
        </p:nvSpPr>
        <p:spPr>
          <a:xfrm>
            <a:off x="0" y="640734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gd-GB"/>
              <a:t>Puingean eile</a:t>
            </a:r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2152650" y="160880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gd-GB" dirty="0"/>
              <a:t>Pàrantan agus luchd-cùraim</a:t>
            </a:r>
            <a:endParaRPr dirty="0"/>
          </a:p>
          <a:p>
            <a:pPr indent="-457200">
              <a:lnSpc>
                <a:spcPct val="150000"/>
              </a:lnSpc>
              <a:buSzPts val="2800"/>
            </a:pPr>
            <a:r>
              <a:rPr lang="gd-GB" dirty="0"/>
              <a:t>Cothroman còmhraidh – </a:t>
            </a:r>
            <a:r>
              <a:rPr lang="en-GB" dirty="0" err="1"/>
              <a:t>sgrioptaichean</a:t>
            </a:r>
            <a:r>
              <a:rPr lang="en-GB" dirty="0"/>
              <a:t> </a:t>
            </a:r>
            <a:r>
              <a:rPr lang="en-GB" dirty="0" err="1"/>
              <a:t>dràma</a:t>
            </a:r>
            <a:r>
              <a:rPr lang="gd-GB" dirty="0"/>
              <a:t>, </a:t>
            </a:r>
            <a:r>
              <a:rPr lang="en-GB" dirty="0" err="1"/>
              <a:t>suidheachaidhean</a:t>
            </a:r>
            <a:endParaRPr dirty="0"/>
          </a:p>
          <a:p>
            <a:pPr indent="-457200">
              <a:lnSpc>
                <a:spcPct val="150000"/>
              </a:lnSpc>
              <a:buSzPts val="2800"/>
            </a:pPr>
            <a:r>
              <a:rPr lang="gd-GB" dirty="0"/>
              <a:t>Briathrachas </a:t>
            </a:r>
            <a:endParaRPr dirty="0"/>
          </a:p>
          <a:p>
            <a:pPr indent="-457200">
              <a:lnSpc>
                <a:spcPct val="150000"/>
              </a:lnSpc>
              <a:buSzPts val="2800"/>
            </a:pPr>
            <a:r>
              <a:rPr lang="gd-GB" dirty="0"/>
              <a:t>Amasan Sòisealta</a:t>
            </a:r>
            <a:endParaRPr dirty="0"/>
          </a:p>
          <a:p>
            <a:pPr indent="-457200">
              <a:lnSpc>
                <a:spcPct val="150000"/>
              </a:lnSpc>
              <a:buSzPts val="2800"/>
            </a:pPr>
            <a:r>
              <a:rPr lang="gd-GB" dirty="0"/>
              <a:t>Taic bho thidsearan eile – càit an tèid mi? </a:t>
            </a:r>
            <a:endParaRPr dirty="0"/>
          </a:p>
          <a:p>
            <a:pPr indent="-457200">
              <a:lnSpc>
                <a:spcPct val="150000"/>
              </a:lnSpc>
              <a:buSzPts val="2800"/>
            </a:pPr>
            <a:endParaRPr dirty="0"/>
          </a:p>
          <a:p>
            <a:pPr indent="-457200">
              <a:lnSpc>
                <a:spcPct val="150000"/>
              </a:lnSpc>
              <a:buSzPts val="2800"/>
            </a:pPr>
            <a:endParaRPr dirty="0"/>
          </a:p>
        </p:txBody>
      </p:sp>
      <p:pic>
        <p:nvPicPr>
          <p:cNvPr id="5" name="Google Shape;131;p5" descr="A summary of Relationships, Sexual Health and Parenthood (RSHP) resources |  Learning resources | National Improvement Hub">
            <a:extLst>
              <a:ext uri="{FF2B5EF4-FFF2-40B4-BE49-F238E27FC236}">
                <a16:creationId xmlns:a16="http://schemas.microsoft.com/office/drawing/2014/main" id="{64B72678-E654-4376-B4C2-12929347BC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2006" y="195363"/>
            <a:ext cx="1877344" cy="1665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;p7">
            <a:extLst>
              <a:ext uri="{FF2B5EF4-FFF2-40B4-BE49-F238E27FC236}">
                <a16:creationId xmlns:a16="http://schemas.microsoft.com/office/drawing/2014/main" id="{0E56270F-3E04-D9E3-8C69-B467B3D3E087}"/>
              </a:ext>
            </a:extLst>
          </p:cNvPr>
          <p:cNvSpPr/>
          <p:nvPr/>
        </p:nvSpPr>
        <p:spPr>
          <a:xfrm>
            <a:off x="0" y="6438872"/>
            <a:ext cx="12192000" cy="450658"/>
          </a:xfrm>
          <a:prstGeom prst="rect">
            <a:avLst/>
          </a:prstGeom>
          <a:solidFill>
            <a:srgbClr val="00788B"/>
          </a:solidFill>
          <a:ln w="12700" cap="flat" cmpd="sng">
            <a:solidFill>
              <a:srgbClr val="007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341</Words>
  <Application>Microsoft Macintosh PowerPoint</Application>
  <PresentationFormat>Widescreen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Roboto</vt:lpstr>
      <vt:lpstr>Office Theme</vt:lpstr>
      <vt:lpstr>Goireas nàiseanta foghlaim air dàimhean, fallaineachd feise agus pàrantachd (RSHP) do chlann is do dhaoine òga</vt:lpstr>
      <vt:lpstr>Prìomh amasan</vt:lpstr>
      <vt:lpstr>Cùl- fhiosrachadh</vt:lpstr>
      <vt:lpstr>Goireasan</vt:lpstr>
      <vt:lpstr>Ìrean – 3/4</vt:lpstr>
      <vt:lpstr>Aonta: sùil air sreath leasanan</vt:lpstr>
      <vt:lpstr>Pàirt 1</vt:lpstr>
      <vt:lpstr>Pàirt 2</vt:lpstr>
      <vt:lpstr>Puingean eile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Goireas nàiseanta foghlaim air dàimhean, fallaineachd feise agus pàrantachd (RSHP) do chlann is do dhaoine òga</dc:title>
  <dc:creator>DIANE BRUCE</dc:creator>
  <cp:lastModifiedBy>Neil Smith</cp:lastModifiedBy>
  <cp:revision>5</cp:revision>
  <dcterms:created xsi:type="dcterms:W3CDTF">2023-01-06T18:00:29Z</dcterms:created>
  <dcterms:modified xsi:type="dcterms:W3CDTF">2023-01-25T10:33:45Z</dcterms:modified>
</cp:coreProperties>
</file>