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roxima Nova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45">
          <p15:clr>
            <a:srgbClr val="A4A3A4"/>
          </p15:clr>
        </p15:guide>
        <p15:guide id="2" pos="5642">
          <p15:clr>
            <a:srgbClr val="9AA0A6"/>
          </p15:clr>
        </p15:guide>
        <p15:guide id="3" orient="horz" pos="216">
          <p15:clr>
            <a:srgbClr val="9AA0A6"/>
          </p15:clr>
        </p15:guide>
        <p15:guide id="4" orient="horz" pos="140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5"/>
        <p:guide pos="5642"/>
        <p:guide pos="216" orient="horz"/>
        <p:guide pos="140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ProximaNova-bold.fntdata"/><Relationship Id="rId10" Type="http://schemas.openxmlformats.org/officeDocument/2006/relationships/slide" Target="slides/slide5.xml"/><Relationship Id="rId21" Type="http://schemas.openxmlformats.org/officeDocument/2006/relationships/font" Target="fonts/ProximaNova-regular.fntdata"/><Relationship Id="rId13" Type="http://schemas.openxmlformats.org/officeDocument/2006/relationships/slide" Target="slides/slide8.xml"/><Relationship Id="rId24" Type="http://schemas.openxmlformats.org/officeDocument/2006/relationships/font" Target="fonts/ProximaNova-boldItalic.fntdata"/><Relationship Id="rId12" Type="http://schemas.openxmlformats.org/officeDocument/2006/relationships/slide" Target="slides/slide7.xml"/><Relationship Id="rId23" Type="http://schemas.openxmlformats.org/officeDocument/2006/relationships/font" Target="fonts/ProximaNova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6fa3c89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6fa3c8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9b77a6f590_0_11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9b77a6f590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9b77a6f590_0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9b77a6f590_0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9b77a6f590_0_1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9b77a6f590_0_1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9b77a6f590_0_1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9b77a6f590_0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9b77a6f590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9b77a6f590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9b77a6f590_0_1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9b77a6f590_0_1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6fa3c898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6fa3c89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a3c898_0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a3c89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a3c898_0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a3c89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9b77a6f590_0_1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9b77a6f590_0_1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6fa3c898_0_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6fa3c89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6fa3c898_0_6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6fa3c89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fa3c898_0_7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fa3c89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6fa3c898_0_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6fa3c89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gif"/><Relationship Id="rId4" Type="http://schemas.openxmlformats.org/officeDocument/2006/relationships/hyperlink" Target="https://vimeo.com/storlann/calum-domhnallach" TargetMode="External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8.png"/><Relationship Id="rId13" Type="http://schemas.openxmlformats.org/officeDocument/2006/relationships/image" Target="../media/image20.png"/><Relationship Id="rId12" Type="http://schemas.openxmlformats.org/officeDocument/2006/relationships/hyperlink" Target="https://drive.google.com/drive/folders/1A5Vz1OtyAHeKDMfcEzkFBegNkYxrK_OD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0.png"/><Relationship Id="rId15" Type="http://schemas.openxmlformats.org/officeDocument/2006/relationships/hyperlink" Target="https://drive.google.com/drive/folders/1A5Vz1OtyAHeKDMfcEzkFBegNkYxrK_OD" TargetMode="External"/><Relationship Id="rId14" Type="http://schemas.openxmlformats.org/officeDocument/2006/relationships/image" Target="../media/image16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hyperlink" Target="https://vimeo.com/273705105?embedded=true&amp;source=video_title&amp;owner=9236136" TargetMode="External"/><Relationship Id="rId8" Type="http://schemas.openxmlformats.org/officeDocument/2006/relationships/hyperlink" Target="https://www.storlann.co.uk/fileanta/leughadh-litreachas/#runri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74050" y="168675"/>
            <a:ext cx="8123100" cy="78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A’ cur eòlas air Runrig</a:t>
            </a:r>
            <a:endParaRPr>
              <a:solidFill>
                <a:srgbClr val="C1C429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74050" y="4057509"/>
            <a:ext cx="8123100" cy="10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5">
                <a:solidFill>
                  <a:srgbClr val="666666"/>
                </a:solidFill>
              </a:rPr>
              <a:t>Eisimpleir de leasan a’  cleachdadh aonad ‘Runrig’ le Stòrlann Nàiseanta na Gàidhlig</a:t>
            </a:r>
            <a:r>
              <a:rPr i="1" lang="en"/>
              <a:t>  </a:t>
            </a:r>
            <a:endParaRPr i="1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5925" y="4640600"/>
            <a:ext cx="953226" cy="2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2800" y="294025"/>
            <a:ext cx="964266" cy="3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17984">
            <a:off x="5636251" y="2210025"/>
            <a:ext cx="1352551" cy="184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264450" y="189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2300">
                <a:solidFill>
                  <a:srgbClr val="C1C429"/>
                </a:solidFill>
              </a:rPr>
              <a:t>BUILEAN SOIRBHEACHAIDH </a:t>
            </a:r>
            <a:r>
              <a:rPr b="1" lang="en" sz="2300">
                <a:solidFill>
                  <a:srgbClr val="C1C429"/>
                </a:solidFill>
              </a:rPr>
              <a:t>an t-sreath leasanan seo</a:t>
            </a:r>
            <a:endParaRPr>
              <a:solidFill>
                <a:srgbClr val="C1C429"/>
              </a:solidFill>
            </a:endParaRPr>
          </a:p>
        </p:txBody>
      </p:sp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311700" y="261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50">
              <a:solidFill>
                <a:srgbClr val="000000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" sz="8400">
                <a:solidFill>
                  <a:srgbClr val="000000"/>
                </a:solidFill>
              </a:rPr>
              <a:t>Bidh sinn air ceistean sgrùdaidh a fhreagairt air a’ phìos;</a:t>
            </a:r>
            <a:endParaRPr sz="8400">
              <a:solidFill>
                <a:srgbClr val="000000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" sz="8400">
                <a:solidFill>
                  <a:srgbClr val="000000"/>
                </a:solidFill>
              </a:rPr>
              <a:t>Bidh sinn air freagairt a thoirt seachad a’ cleachdadh structar ‘Puing, Fianais, Mìneachadh’;</a:t>
            </a:r>
            <a:endParaRPr sz="8400">
              <a:solidFill>
                <a:srgbClr val="000000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" sz="8400">
                <a:solidFill>
                  <a:srgbClr val="000000"/>
                </a:solidFill>
              </a:rPr>
              <a:t>Bidh sinn air pìos bàrdachd a dhèanamh sa bheil samhla, uaim agus rannaigheachd.</a:t>
            </a:r>
            <a:endParaRPr sz="8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575" y="3111025"/>
            <a:ext cx="2725075" cy="1869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257800" y="220250"/>
            <a:ext cx="9144000" cy="23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Fòcas a h-aon</a:t>
            </a:r>
            <a:r>
              <a:rPr b="1"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r>
              <a:rPr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b="1"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ò th’ ann an Runrig</a:t>
            </a:r>
            <a:endParaRPr b="1" sz="1700">
              <a:solidFill>
                <a:srgbClr val="C1C4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Proxima Nova"/>
                <a:ea typeface="Proxima Nova"/>
                <a:cs typeface="Proxima Nova"/>
                <a:sym typeface="Proxima Nova"/>
              </a:rPr>
              <a:t>Pìos leughaidh is bhideo bhon aonad, is èisteachd ri cuid dhe na h-òrain as ainmeile a th’ aca, a’ toirt seachad bheachdan air na h-òrain sin a’ cleachdadh abairtean sònraichte m.e. Nam bharail-sa, chanainn gu bheil, saoilidh mi…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44" name="Google Shape;144;p23"/>
          <p:cNvSpPr txBox="1"/>
          <p:nvPr/>
        </p:nvSpPr>
        <p:spPr>
          <a:xfrm>
            <a:off x="4945525" y="3538425"/>
            <a:ext cx="345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Bhideo bhon aonad: Agallamh le Calum Dòmhnallach</a:t>
            </a:r>
            <a:endParaRPr i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">
            <a:off x="342900" y="1713382"/>
            <a:ext cx="4338875" cy="24406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6" name="Google Shape;146;p23">
            <a:hlinkClick r:id="rId4"/>
          </p:cNvPr>
          <p:cNvSpPr txBox="1"/>
          <p:nvPr/>
        </p:nvSpPr>
        <p:spPr>
          <a:xfrm>
            <a:off x="257800" y="4324225"/>
            <a:ext cx="405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https://vimeo.com/storlann/calum-domhnallach</a:t>
            </a:r>
            <a:endParaRPr>
              <a:solidFill>
                <a:srgbClr val="C1C429"/>
              </a:solidFill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7075" y="1940300"/>
            <a:ext cx="1789004" cy="14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/>
        </p:nvSpPr>
        <p:spPr>
          <a:xfrm>
            <a:off x="276725" y="190500"/>
            <a:ext cx="8680500" cy="25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Fòcas a dhà</a:t>
            </a:r>
            <a:r>
              <a:rPr b="1" lang="en" sz="18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: Faileas air an Àirigh</a:t>
            </a:r>
            <a:endParaRPr b="1" sz="1800">
              <a:solidFill>
                <a:srgbClr val="C1C4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Proxima Nova"/>
                <a:ea typeface="Proxima Nova"/>
                <a:cs typeface="Proxima Nova"/>
                <a:sym typeface="Proxima Nova"/>
              </a:rPr>
              <a:t>Èistidh sinn ris an òran is cleachdaidh sinn bùird-gheala son beachdan a thoirt seachad air cuspair an òrain, faireachdainn is tòna. Obrachadh ann am buidhnean a’ sgrùdadh rannan, is fios air ais dhan chlas ag innse cò mu dheidhinn a tha e, togail air faclan doirbh sam bith is beachd a thoirt seachad air prìomh chuspairean.  Ceistean bhon phasgan air an òran (air an ceann fhèin).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2408850"/>
            <a:ext cx="5543826" cy="2476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" name="Google Shape;154;p24"/>
          <p:cNvSpPr txBox="1"/>
          <p:nvPr/>
        </p:nvSpPr>
        <p:spPr>
          <a:xfrm>
            <a:off x="3815975" y="4366100"/>
            <a:ext cx="69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Toiseach an òrain (td 43)</a:t>
            </a:r>
            <a:endParaRPr>
              <a:solidFill>
                <a:srgbClr val="C1C4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0425" y="2455225"/>
            <a:ext cx="2776659" cy="2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/>
        </p:nvSpPr>
        <p:spPr>
          <a:xfrm>
            <a:off x="266700" y="226375"/>
            <a:ext cx="8690400" cy="20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Fòcas a trì</a:t>
            </a:r>
            <a:r>
              <a:rPr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b="1"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Stoidhle is sgilean sgrìobhaidh</a:t>
            </a:r>
            <a:br>
              <a:rPr lang="en" sz="17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latin typeface="Proxima Nova"/>
                <a:ea typeface="Proxima Nova"/>
                <a:cs typeface="Proxima Nova"/>
                <a:sym typeface="Proxima Nova"/>
              </a:rPr>
              <a:t>Coimheadaidh sinn air eisimpleirean de sgilean sgrìobhaidh a chleachdas sgrìobhadairean.  Gheibh sgoilearan lorg air eisimpleirean sa bhàrdachd.  Bheir sinn sùil air a bhith a’ cur cruth air freagairt le fianais, m.e. ‘Puing, Fianais, Mìneachadh’ is freagraidh sinn ceistean sìmplidh air mar a chaidh ìomhaigheachd is msaa a chleachdadh.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25" y="2013625"/>
            <a:ext cx="6442790" cy="2389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2" name="Google Shape;162;p25"/>
          <p:cNvSpPr txBox="1"/>
          <p:nvPr/>
        </p:nvSpPr>
        <p:spPr>
          <a:xfrm>
            <a:off x="239775" y="4497350"/>
            <a:ext cx="70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Tha notaichean san aonad a thaobh sgilean sgrìobhaidh is cuspairean, mar seo (td 44)</a:t>
            </a: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i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051" y="2013625"/>
            <a:ext cx="1592382" cy="23891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/>
        </p:nvSpPr>
        <p:spPr>
          <a:xfrm>
            <a:off x="315400" y="210550"/>
            <a:ext cx="85680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Fòcas a ceithir: </a:t>
            </a:r>
            <a:r>
              <a:rPr b="1" lang="en" sz="1900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Obair Chruthachail</a:t>
            </a:r>
            <a:endParaRPr sz="1900">
              <a:solidFill>
                <a:srgbClr val="C1C4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latin typeface="Proxima Nova"/>
                <a:ea typeface="Proxima Nova"/>
                <a:cs typeface="Proxima Nova"/>
                <a:sym typeface="Proxima Nova"/>
              </a:rPr>
              <a:t>Tha taghadh de ghnìomhan cruthachail sa phasgan seo air duilleagan 51-52 is dh’fhaodar aon dhiubh sin a dhèanamh mar cho-chùnadh dhan t-sreath seo, air neo, iarraidh air sgoilearan òran a sgrìobhadh dhaibh fhèin mu àite a tha sònraichte dhaibh, </a:t>
            </a:r>
            <a:br>
              <a:rPr lang="en" sz="170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latin typeface="Proxima Nova"/>
                <a:ea typeface="Proxima Nova"/>
                <a:cs typeface="Proxima Nova"/>
                <a:sym typeface="Proxima Nova"/>
              </a:rPr>
              <a:t>a’ cleachdadh cuid dhe na sgilean sgrìobhaidh a chaidh a sgrùdadh ron a seo.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885" y="2117549"/>
            <a:ext cx="4598340" cy="23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315400" y="4418575"/>
            <a:ext cx="812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C1C429"/>
                </a:solidFill>
                <a:latin typeface="Proxima Nova"/>
                <a:ea typeface="Proxima Nova"/>
                <a:cs typeface="Proxima Nova"/>
                <a:sym typeface="Proxima Nova"/>
              </a:rPr>
              <a:t>Tha mòran mholaidhean ann son gnìomhan cruthachail, m.e. ‘Cruthaich postair Runrig’ (td 109)</a:t>
            </a:r>
            <a:endParaRPr i="1">
              <a:solidFill>
                <a:srgbClr val="C1C4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698" y="2231400"/>
            <a:ext cx="2328375" cy="16550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2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757" y="2231400"/>
            <a:ext cx="2242018" cy="1655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249900" y="-357175"/>
            <a:ext cx="8491800" cy="31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44">
                <a:solidFill>
                  <a:srgbClr val="C1C429"/>
                </a:solidFill>
              </a:rPr>
              <a:t>Beachdan san dealachadh:</a:t>
            </a:r>
            <a:endParaRPr sz="2744">
              <a:solidFill>
                <a:srgbClr val="C1C429"/>
              </a:solidFill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i="1" lang="en" sz="2977"/>
              <a:t>Gnìomhan lìonmhor</a:t>
            </a:r>
            <a:endParaRPr i="1" sz="2977"/>
          </a:p>
          <a:p>
            <a:pPr indent="-417689" lvl="0" marL="457200" rtl="0" algn="l">
              <a:spcBef>
                <a:spcPts val="0"/>
              </a:spcBef>
              <a:spcAft>
                <a:spcPts val="0"/>
              </a:spcAft>
              <a:buSzPts val="2978"/>
              <a:buChar char="●"/>
            </a:pPr>
            <a:r>
              <a:rPr i="1" lang="en" sz="2977"/>
              <a:t>Measgachadh math </a:t>
            </a:r>
            <a:endParaRPr i="1" sz="2977"/>
          </a:p>
          <a:p>
            <a:pPr indent="-417689" lvl="0" marL="457200" rtl="0" algn="l">
              <a:spcBef>
                <a:spcPts val="0"/>
              </a:spcBef>
              <a:spcAft>
                <a:spcPts val="0"/>
              </a:spcAft>
              <a:buSzPts val="2978"/>
              <a:buChar char="●"/>
            </a:pPr>
            <a:r>
              <a:rPr i="1" lang="en" sz="2977"/>
              <a:t>Sùbailte is susbainteach</a:t>
            </a:r>
            <a:endParaRPr i="1" sz="2977"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713" y="2514600"/>
            <a:ext cx="3041183" cy="2028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5625">
            <a:off x="1803724" y="2902225"/>
            <a:ext cx="1489479" cy="20284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19741">
            <a:off x="5929925" y="2906125"/>
            <a:ext cx="1489474" cy="20206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42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Amasan an t-seisean seo:</a:t>
            </a:r>
            <a:r>
              <a:rPr lang="en">
                <a:solidFill>
                  <a:schemeClr val="lt1"/>
                </a:solidFill>
              </a:rPr>
              <a:t>R an an t-seisean seo: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74850"/>
            <a:ext cx="6932400" cy="32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-32906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2876"/>
              <a:t>Eòlas a chur air aonad ‘Runrig’ bhon chruinneachadh ‘Fileanta’;</a:t>
            </a:r>
            <a:endParaRPr b="1" sz="2876"/>
          </a:p>
          <a:p>
            <a:pPr indent="-32906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2876"/>
              <a:t>Beachdachadh air mar a dh’fhaodar an goireas a chleachdadh;</a:t>
            </a:r>
            <a:endParaRPr b="1" sz="2876"/>
          </a:p>
          <a:p>
            <a:pPr indent="-32906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2876"/>
              <a:t>Sùil a thoirt air eisimpleirean de leasanan a’ cleachdadh ‘Faileas air an Àirigh’.</a:t>
            </a:r>
            <a:r>
              <a:rPr lang="en" sz="2876"/>
              <a:t> </a:t>
            </a:r>
            <a:endParaRPr sz="2876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575" y="2775025"/>
            <a:ext cx="4594851" cy="23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4092">
            <a:off x="7440306" y="377798"/>
            <a:ext cx="1397764" cy="18996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0198">
            <a:off x="7476671" y="2729249"/>
            <a:ext cx="1325032" cy="1799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225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An t-aonad fhèin - bhon chruinneachadh ‘Fileanta’</a:t>
            </a:r>
            <a:r>
              <a:rPr lang="en"/>
              <a:t> 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50" y="978600"/>
            <a:ext cx="7854249" cy="416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1452">
            <a:off x="5741249" y="2664700"/>
            <a:ext cx="2294002" cy="14286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4428">
            <a:off x="6005946" y="387678"/>
            <a:ext cx="2291834" cy="12891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0" name="Google Shape;80;p16"/>
          <p:cNvSpPr txBox="1"/>
          <p:nvPr>
            <p:ph type="title"/>
          </p:nvPr>
        </p:nvSpPr>
        <p:spPr>
          <a:xfrm>
            <a:off x="216975" y="23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Dè tha na lùib?</a:t>
            </a:r>
            <a:endParaRPr>
              <a:solidFill>
                <a:srgbClr val="C1C429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9876" y="1289731"/>
            <a:ext cx="1044675" cy="82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1274" y="3229920"/>
            <a:ext cx="1044675" cy="104469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5292263" y="2117875"/>
            <a:ext cx="3039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7"/>
              </a:rPr>
              <a:t>Bhideo 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5571838" y="4231025"/>
            <a:ext cx="263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8"/>
              </a:rPr>
              <a:t>Clàraidhean fuaim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875" y="1754546"/>
            <a:ext cx="1520125" cy="152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28678">
            <a:off x="1073132" y="745473"/>
            <a:ext cx="1005053" cy="136751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" name="Google Shape;8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98725" y="1289725"/>
            <a:ext cx="1044675" cy="1044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1524500" y="2115025"/>
            <a:ext cx="188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12"/>
              </a:rPr>
              <a:t>Teacsaichean</a:t>
            </a:r>
            <a:r>
              <a:rPr lang="en" sz="22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662438">
            <a:off x="2734430" y="2889347"/>
            <a:ext cx="1077411" cy="14634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85153" y="3327354"/>
            <a:ext cx="871826" cy="84982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924413" y="4223375"/>
            <a:ext cx="324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15"/>
              </a:rPr>
              <a:t>Gnìomhan cruthachail 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217150" y="19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Ìre</a:t>
            </a:r>
            <a:r>
              <a:rPr lang="en"/>
              <a:t>	</a:t>
            </a:r>
            <a:endParaRPr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11700" y="886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Bhiodh seo freagarrach dha sgoilearan aig gach ìre san àrd-sgoil, a-rèir comais, taic an tidseir is amasan ionnsachaidh.</a:t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25" y="1748500"/>
            <a:ext cx="5202301" cy="236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9" name="Google Shape;99;p17"/>
          <p:cNvSpPr txBox="1"/>
          <p:nvPr/>
        </p:nvSpPr>
        <p:spPr>
          <a:xfrm>
            <a:off x="805425" y="4303250"/>
            <a:ext cx="70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Tha moladh ann a thaobh ìrean dham biodh na h-earrannan freagarrach (td 2)  </a:t>
            </a:r>
            <a:endParaRPr i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875" y="2213275"/>
            <a:ext cx="2151425" cy="1437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217150" y="342900"/>
            <a:ext cx="8123100" cy="10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Eisimpleir Sreath Leasanan:</a:t>
            </a:r>
            <a:br>
              <a:rPr lang="en">
                <a:solidFill>
                  <a:srgbClr val="C1C429"/>
                </a:solidFill>
              </a:rPr>
            </a:br>
            <a:r>
              <a:rPr b="1" lang="en">
                <a:solidFill>
                  <a:srgbClr val="C1C429"/>
                </a:solidFill>
              </a:rPr>
              <a:t>Faileas air an Àirigh</a:t>
            </a:r>
            <a:r>
              <a:rPr lang="en">
                <a:solidFill>
                  <a:srgbClr val="C1C429"/>
                </a:solidFill>
              </a:rPr>
              <a:t> </a:t>
            </a:r>
            <a:endParaRPr>
              <a:solidFill>
                <a:srgbClr val="C1C4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77"/>
              <a:t>(td 43-49 san aonad)</a:t>
            </a:r>
            <a:endParaRPr i="1" sz="2377"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2935">
            <a:off x="644075" y="1809625"/>
            <a:ext cx="2543518" cy="347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1489">
            <a:off x="2737183" y="1962575"/>
            <a:ext cx="2553584" cy="347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7543">
            <a:off x="4835499" y="1783126"/>
            <a:ext cx="2560402" cy="35275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9" name="Google Shape;10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537">
            <a:off x="6466550" y="886800"/>
            <a:ext cx="2655110" cy="359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254975" y="217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1C429"/>
                </a:solidFill>
              </a:rPr>
              <a:t>Sreath Leasanan</a:t>
            </a:r>
            <a:endParaRPr>
              <a:solidFill>
                <a:srgbClr val="C1C429"/>
              </a:solidFill>
            </a:endParaRPr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311700" y="1001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/>
              <a:t>Nì an sreath leasanan seo fòcas air moladh is gaol àite mar chuspair, a’ cleachdadh an òrain ‘Faileas air an Àirigh’.  </a:t>
            </a:r>
            <a:endParaRPr sz="2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/>
              <a:t>Bidh cothrom ann cuideachd bualadh air imrich is cianalas mar chuspairean is mar a bheir sin buaidh oirnn uile, m.e. daoine às an Ucràin.</a:t>
            </a:r>
            <a:endParaRPr sz="2300"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63012">
            <a:off x="3389625" y="3001950"/>
            <a:ext cx="1925675" cy="1925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207700" y="435550"/>
            <a:ext cx="4443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solidFill>
                  <a:srgbClr val="C1C429"/>
                </a:solidFill>
              </a:rPr>
              <a:t>Sreath de leasanan</a:t>
            </a:r>
            <a:endParaRPr sz="3420">
              <a:solidFill>
                <a:srgbClr val="C1C429"/>
              </a:solidFill>
            </a:endParaRPr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4755600" y="0"/>
            <a:ext cx="4388400" cy="4883400"/>
          </a:xfrm>
          <a:prstGeom prst="rect">
            <a:avLst/>
          </a:prstGeom>
          <a:solidFill>
            <a:srgbClr val="C1C429"/>
          </a:solidFill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</a:rPr>
              <a:t>Seo stiùir…ach tha e a-rèir clas, comas, is ùidh an tidseir!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</a:rPr>
              <a:t>Dheidheadh an t-aonad a chleachdadh le ìrean eadar-dhealaichte.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</a:rPr>
              <a:t>Tha beachd an seo air aonad, ach dheidheadh seo a leudachadh no a ghiorrachadh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611" y="1165625"/>
            <a:ext cx="1378575" cy="11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400" y="2520339"/>
            <a:ext cx="4388400" cy="261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234900" y="240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2300">
                <a:solidFill>
                  <a:srgbClr val="C1C429"/>
                </a:solidFill>
                <a:latin typeface="Arial"/>
                <a:ea typeface="Arial"/>
                <a:cs typeface="Arial"/>
                <a:sym typeface="Arial"/>
              </a:rPr>
              <a:t>AMASAN an t-sreath leasanan seo</a:t>
            </a:r>
            <a:endParaRPr>
              <a:solidFill>
                <a:srgbClr val="C1C429"/>
              </a:solidFill>
            </a:endParaRPr>
          </a:p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234900" y="439625"/>
            <a:ext cx="8755500" cy="37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8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 sz="3350">
              <a:solidFill>
                <a:srgbClr val="000000"/>
              </a:solidFill>
            </a:endParaRPr>
          </a:p>
          <a:p>
            <a:pPr indent="-366407" lvl="0" marL="457200" rtl="0" algn="l">
              <a:lnSpc>
                <a:spcPct val="18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roxima Nova"/>
              <a:buAutoNum type="arabicPeriod"/>
            </a:pPr>
            <a:r>
              <a:rPr lang="en" sz="8680">
                <a:solidFill>
                  <a:srgbClr val="000000"/>
                </a:solidFill>
              </a:rPr>
              <a:t>Ionnsachadh mar a chleachdas bàrd cànan airson buaidh a thoirt air leughadair/neach-èisteachd;</a:t>
            </a:r>
            <a:endParaRPr sz="8680">
              <a:solidFill>
                <a:srgbClr val="000000"/>
              </a:solidFill>
            </a:endParaRPr>
          </a:p>
          <a:p>
            <a:pPr indent="-366407" lvl="0" marL="457200" rtl="0" algn="l">
              <a:lnSpc>
                <a:spcPct val="18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roxima Nova"/>
              <a:buAutoNum type="arabicPeriod"/>
            </a:pPr>
            <a:r>
              <a:rPr lang="en" sz="8680">
                <a:solidFill>
                  <a:srgbClr val="000000"/>
                </a:solidFill>
              </a:rPr>
              <a:t>Ionnsachadh mar a bheir sinn beachd seachad air pìos litreachais, a’ cleachdadh fianais bhon teacs;</a:t>
            </a:r>
            <a:endParaRPr sz="8680">
              <a:solidFill>
                <a:srgbClr val="000000"/>
              </a:solidFill>
            </a:endParaRPr>
          </a:p>
          <a:p>
            <a:pPr indent="-366407" lvl="0" marL="457200" rtl="0" algn="l">
              <a:lnSpc>
                <a:spcPct val="18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roxima Nova"/>
              <a:buAutoNum type="arabicPeriod"/>
            </a:pPr>
            <a:r>
              <a:rPr lang="en" sz="8680">
                <a:solidFill>
                  <a:srgbClr val="000000"/>
                </a:solidFill>
              </a:rPr>
              <a:t>A’ cleachdadh sgilean sgrìobhaidh gu h-èifeachdach ann am pìos bàrdachd.</a:t>
            </a:r>
            <a:endParaRPr sz="868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950" y="120925"/>
            <a:ext cx="1545133" cy="81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