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riona" initials="c" lastIdx="1" clrIdx="0">
    <p:extLst>
      <p:ext uri="{19B8F6BF-5375-455C-9EA6-DF929625EA0E}">
        <p15:presenceInfo xmlns:p15="http://schemas.microsoft.com/office/powerpoint/2012/main" userId="catri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CFF"/>
    <a:srgbClr val="00FFFF"/>
    <a:srgbClr val="00FF00"/>
    <a:srgbClr val="FF0066"/>
    <a:srgbClr val="33CC33"/>
    <a:srgbClr val="FFFFCC"/>
    <a:srgbClr val="66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94"/>
  </p:normalViewPr>
  <p:slideViewPr>
    <p:cSldViewPr>
      <p:cViewPr varScale="1">
        <p:scale>
          <a:sx n="121" d="100"/>
          <a:sy n="12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965B-2DD8-428E-9E43-6AF166BF9F12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E28-9299-4967-A163-2A9F26F3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B0ED36-B080-463F-A2D4-A91547802E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9A05D-9195-4643-9FF6-45A4E396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deach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chaidh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deach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dol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000" i="1" dirty="0" err="1">
                <a:solidFill>
                  <a:schemeClr val="tx2"/>
                </a:solidFill>
              </a:rPr>
              <a:t>rach</a:t>
            </a:r>
            <a:r>
              <a:rPr lang="en-GB" sz="2000" i="1" dirty="0">
                <a:solidFill>
                  <a:schemeClr val="tx2"/>
                </a:solidFill>
              </a:rPr>
              <a:t> / </a:t>
            </a:r>
            <a:r>
              <a:rPr lang="en-GB" sz="2000" i="1" dirty="0" err="1">
                <a:solidFill>
                  <a:schemeClr val="tx2"/>
                </a:solidFill>
              </a:rPr>
              <a:t>theirig</a:t>
            </a:r>
            <a:endParaRPr lang="en-GB" sz="20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chaidh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2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do rug?	</a:t>
            </a: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00"/>
                </a:solidFill>
              </a:rPr>
              <a:t>rug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do rug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breith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beir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rug</a:t>
            </a: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80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am </a:t>
            </a:r>
            <a:r>
              <a:rPr lang="en-GB" sz="2400" dirty="0" err="1">
                <a:solidFill>
                  <a:srgbClr val="FFFF00"/>
                </a:solidFill>
              </a:rPr>
              <a:t>faca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chunnaic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FF"/>
                </a:solidFill>
              </a:rPr>
              <a:t>chan</a:t>
            </a:r>
            <a:r>
              <a:rPr lang="en-GB" sz="2400" dirty="0">
                <a:solidFill>
                  <a:srgbClr val="00FFFF"/>
                </a:solidFill>
              </a:rPr>
              <a:t> </a:t>
            </a:r>
            <a:r>
              <a:rPr lang="en-GB" sz="2400" dirty="0" err="1">
                <a:solidFill>
                  <a:srgbClr val="00FFFF"/>
                </a:solidFill>
              </a:rPr>
              <a:t>fhaca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faicinn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faic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chunnaic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80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Aonad</a:t>
            </a:r>
            <a:r>
              <a:rPr lang="en-GB" b="1" dirty="0">
                <a:solidFill>
                  <a:schemeClr val="tx2"/>
                </a:solidFill>
                <a:latin typeface="BankGothic Lt BT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Cànain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tàinig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thàinig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tàinig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tighinn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thig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thàinig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2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tug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00"/>
                </a:solidFill>
              </a:rPr>
              <a:t>thug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tug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toirt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thoir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thug</a:t>
            </a: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5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tuirt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thuirt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tuirt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 err="1">
                <a:solidFill>
                  <a:srgbClr val="33CC33"/>
                </a:solidFill>
              </a:rPr>
              <a:t>ag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ràdh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abair</a:t>
            </a:r>
            <a:r>
              <a:rPr lang="en-GB" sz="2400" i="1" dirty="0">
                <a:solidFill>
                  <a:schemeClr val="tx2"/>
                </a:solidFill>
              </a:rPr>
              <a:t> / can</a:t>
            </a: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thuirt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44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</a:t>
            </a:r>
            <a:r>
              <a:rPr lang="en-GB" sz="2400" dirty="0" err="1">
                <a:solidFill>
                  <a:srgbClr val="FFFF00"/>
                </a:solidFill>
              </a:rPr>
              <a:t>cuala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chuala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</a:t>
            </a:r>
            <a:r>
              <a:rPr lang="en-GB" sz="2400" dirty="0" err="1">
                <a:solidFill>
                  <a:srgbClr val="00FFFF"/>
                </a:solidFill>
              </a:rPr>
              <a:t>chuala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cluinntinn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cluinn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chuala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45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do </a:t>
            </a:r>
            <a:r>
              <a:rPr lang="en-GB" sz="2400" dirty="0" err="1">
                <a:solidFill>
                  <a:srgbClr val="FFFF00"/>
                </a:solidFill>
              </a:rPr>
              <a:t>ràinig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ràinig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1602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do </a:t>
            </a:r>
            <a:r>
              <a:rPr lang="en-GB" sz="2400" dirty="0" err="1">
                <a:solidFill>
                  <a:srgbClr val="00FFFF"/>
                </a:solidFill>
              </a:rPr>
              <a:t>ràinig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ruighinn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ruig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ràinig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6136" y="2492896"/>
            <a:ext cx="288032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32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477797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Dè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cho math ’s 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tha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thu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air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gluasad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bhon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Làthaireach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chun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Chaithte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gun 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bhith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a’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cleachdadh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Arial"/>
                <a:cs typeface="Arial"/>
              </a:rPr>
              <a:t>bha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? </a:t>
            </a:r>
          </a:p>
          <a:p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deuchainn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bheag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dhut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...</a:t>
            </a:r>
          </a:p>
          <a:p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Atharraich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seantansan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gus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am bi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iad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anns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Chaithte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64904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gabhail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biadh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7504" y="6165304"/>
            <a:ext cx="8928992" cy="6926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/>
              <a:t>Ciamar</a:t>
            </a:r>
            <a:r>
              <a:rPr lang="en-GB" sz="2000" dirty="0"/>
              <a:t> a </a:t>
            </a:r>
            <a:r>
              <a:rPr lang="en-GB" sz="2000" dirty="0" err="1"/>
              <a:t>chaidh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27984" y="2564904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G</a:t>
            </a:r>
            <a:r>
              <a:rPr lang="en-GB" sz="2400" dirty="0" err="1">
                <a:solidFill>
                  <a:srgbClr val="FFFF00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abh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biadh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496" y="486916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</a:t>
            </a:r>
            <a:r>
              <a:rPr lang="en-GB" sz="2400" dirty="0" err="1">
                <a:solidFill>
                  <a:srgbClr val="33CC33"/>
                </a:solidFill>
              </a:rPr>
              <a:t>ag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èisteachd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riut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27984" y="486916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FFFF00"/>
                </a:solidFill>
              </a:rPr>
              <a:t>Dh’</a:t>
            </a:r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riut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411760" y="3861048"/>
            <a:ext cx="41764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35896" y="2816932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35896" y="5085184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23" grpId="0" build="p" animBg="1"/>
      <p:bldP spid="31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Seo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mar a bhios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sinn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a’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gluasad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bhon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Arial"/>
                <a:cs typeface="Arial"/>
              </a:rPr>
              <a:t>Làthaireach</a:t>
            </a:r>
            <a:r>
              <a:rPr lang="en-GB" sz="20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chun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Chaithte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3" y="3573016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gabhail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biadh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32497" y="3573016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gabh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5013176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</a:t>
            </a:r>
            <a:r>
              <a:rPr lang="en-GB" sz="2400" dirty="0" err="1">
                <a:solidFill>
                  <a:srgbClr val="33CC33"/>
                </a:solidFill>
              </a:rPr>
              <a:t>ag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èisteachd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riut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20680" y="50131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FFFF00"/>
                </a:solidFill>
              </a:rPr>
              <a:t>Dh’</a:t>
            </a:r>
            <a:r>
              <a:rPr lang="en-GB" sz="2400" dirty="0" err="1">
                <a:solidFill>
                  <a:srgbClr val="66CCFF"/>
                </a:solidFill>
              </a:rPr>
              <a:t>èist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riut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444208" y="4005064"/>
            <a:ext cx="22053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40409" y="3825044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28592" y="5229200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60689" y="357301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G</a:t>
            </a:r>
            <a:r>
              <a:rPr lang="en-GB" sz="2400" dirty="0" err="1">
                <a:solidFill>
                  <a:srgbClr val="FFFF00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abh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biadh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68601" y="3861048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92488" y="4977172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èist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600400" y="5229200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420888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2420888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3275856" y="2672916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56176" y="2420888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5508104" y="2672916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75656" y="4005064"/>
            <a:ext cx="5760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07655" y="5445224"/>
            <a:ext cx="50405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88175" y="5445224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6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31" grpId="0" animBg="1"/>
      <p:bldP spid="32" grpId="0" animBg="1"/>
      <p:bldP spid="37" grpId="0" animBg="1"/>
      <p:bldP spid="20" grpId="0" animBg="1"/>
      <p:bldP spid="24" grpId="0" animBg="1"/>
      <p:bldP spid="27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’S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iad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litrichean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nach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gabh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anns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Tràth</a:t>
            </a:r>
            <a:r>
              <a:rPr lang="en-GB" sz="200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66CCFF"/>
                </a:solidFill>
                <a:latin typeface="Arial"/>
                <a:cs typeface="Arial"/>
              </a:rPr>
              <a:t>Chaithte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GB" sz="2000" dirty="0">
                <a:solidFill>
                  <a:srgbClr val="EF86DB"/>
                </a:solidFill>
                <a:latin typeface="Arial"/>
                <a:cs typeface="Arial"/>
              </a:rPr>
              <a:t>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>
                <a:solidFill>
                  <a:srgbClr val="EF86DB"/>
                </a:solidFill>
                <a:latin typeface="Arial"/>
                <a:cs typeface="Arial"/>
              </a:rPr>
              <a:t>r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agus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uaireannan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mura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gabhadh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am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facal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fhuaimneachadh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nam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biodh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air a </a:t>
            </a:r>
            <a:r>
              <a:rPr lang="en-GB" sz="2000" dirty="0" err="1">
                <a:solidFill>
                  <a:schemeClr val="tx1"/>
                </a:solidFill>
                <a:latin typeface="Arial"/>
                <a:cs typeface="Arial"/>
              </a:rPr>
              <a:t>chur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ann – </a:t>
            </a:r>
            <a:r>
              <a:rPr lang="en-GB" sz="2000" dirty="0" err="1">
                <a:solidFill>
                  <a:srgbClr val="F7C3ED"/>
                </a:solidFill>
                <a:latin typeface="Arial"/>
                <a:cs typeface="Arial"/>
              </a:rPr>
              <a:t>sc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>
                <a:solidFill>
                  <a:srgbClr val="F7C3ED"/>
                </a:solidFill>
                <a:latin typeface="Arial"/>
                <a:cs typeface="Arial"/>
              </a:rPr>
              <a:t>sg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sm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F7C3ED"/>
                </a:solidFill>
                <a:latin typeface="Arial"/>
                <a:cs typeface="Arial"/>
              </a:rPr>
              <a:t>sp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F7C3ED"/>
                </a:solidFill>
                <a:latin typeface="Arial"/>
                <a:cs typeface="Arial"/>
              </a:rPr>
              <a:t>st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3" y="3573016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leughadh</a:t>
            </a:r>
            <a:r>
              <a:rPr lang="en-GB" sz="2400" dirty="0">
                <a:solidFill>
                  <a:srgbClr val="33CC33"/>
                </a:solidFill>
              </a:rPr>
              <a:t> iris.	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32497" y="3573016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leugh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522920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sgrìobhadh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20680" y="522920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Sgrìobh</a:t>
            </a:r>
            <a:r>
              <a:rPr lang="en-GB" sz="2400" dirty="0">
                <a:solidFill>
                  <a:srgbClr val="66CCFF"/>
                </a:solidFill>
              </a:rPr>
              <a:t> mi.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40409" y="3825044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68095" y="5445224"/>
            <a:ext cx="652585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60689" y="357301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66CCFF"/>
                </a:solidFill>
              </a:rPr>
              <a:t>Leugh</a:t>
            </a:r>
            <a:r>
              <a:rPr lang="en-GB" sz="2400" dirty="0">
                <a:solidFill>
                  <a:srgbClr val="66CCFF"/>
                </a:solidFill>
              </a:rPr>
              <a:t> mi iris.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68601" y="3861048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43959" y="5193196"/>
            <a:ext cx="1224135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sgrìobh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600400" y="5445224"/>
            <a:ext cx="6435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420888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2420888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3275856" y="2672916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56176" y="2420888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5508104" y="2672916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03648" y="4005064"/>
            <a:ext cx="7200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63639" y="5661248"/>
            <a:ext cx="10801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8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31" grpId="0" animBg="1"/>
      <p:bldP spid="32" grpId="0" animBg="1"/>
      <p:bldP spid="37" grpId="0" animBg="1"/>
      <p:bldP spid="20" grpId="0" animBg="1"/>
      <p:bldP spid="24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Bidh </a:t>
            </a:r>
            <a:r>
              <a:rPr lang="en-US" sz="2000" dirty="0" err="1"/>
              <a:t>sinn</a:t>
            </a:r>
            <a:r>
              <a:rPr lang="en-US" sz="2000" dirty="0"/>
              <a:t> a’ </a:t>
            </a:r>
            <a:r>
              <a:rPr lang="en-US" sz="2000" dirty="0" err="1"/>
              <a:t>dèiligeadh</a:t>
            </a:r>
            <a:r>
              <a:rPr lang="en-US" sz="2000" dirty="0"/>
              <a:t> ri </a:t>
            </a:r>
            <a:r>
              <a:rPr lang="en-US" sz="2000" dirty="0" err="1"/>
              <a:t>gnìomhairean</a:t>
            </a:r>
            <a:r>
              <a:rPr lang="en-US" sz="2000" dirty="0"/>
              <a:t> san </a:t>
            </a:r>
            <a:r>
              <a:rPr lang="en-US" sz="2000" dirty="0" err="1"/>
              <a:t>Tràth</a:t>
            </a:r>
            <a:r>
              <a:rPr lang="en-US" sz="2000" dirty="0"/>
              <a:t> </a:t>
            </a:r>
            <a:r>
              <a:rPr lang="en-US" sz="2000" dirty="0" err="1"/>
              <a:t>Chaithte</a:t>
            </a:r>
            <a:r>
              <a:rPr lang="en-US" sz="2000" dirty="0"/>
              <a:t> a </a:t>
            </a:r>
            <a:r>
              <a:rPr lang="en-US" sz="2000" dirty="0" err="1"/>
              <a:t>tha</a:t>
            </a:r>
            <a:r>
              <a:rPr lang="en-US" sz="2000" dirty="0"/>
              <a:t> a’ </a:t>
            </a:r>
            <a:r>
              <a:rPr lang="en-US" sz="2000" dirty="0" err="1"/>
              <a:t>tòiseachadh</a:t>
            </a:r>
            <a:r>
              <a:rPr lang="en-US" sz="2000" dirty="0"/>
              <a:t> le </a:t>
            </a:r>
            <a:r>
              <a:rPr lang="en-US" sz="2000" i="1" dirty="0" err="1">
                <a:solidFill>
                  <a:srgbClr val="CCFFCC"/>
                </a:solidFill>
              </a:rPr>
              <a:t>fh</a:t>
            </a:r>
            <a:r>
              <a:rPr lang="en-US" sz="2000" i="1" dirty="0"/>
              <a:t> </a:t>
            </a:r>
            <a:r>
              <a:rPr lang="en-US" sz="2000" dirty="0"/>
              <a:t>mar gum </a:t>
            </a:r>
            <a:r>
              <a:rPr lang="en-US" sz="2000" dirty="0" err="1"/>
              <a:t>biodh</a:t>
            </a:r>
            <a:r>
              <a:rPr lang="en-US" sz="2000" dirty="0"/>
              <a:t> </a:t>
            </a:r>
            <a:r>
              <a:rPr lang="en-US" sz="2000" dirty="0" err="1"/>
              <a:t>iad</a:t>
            </a:r>
            <a:r>
              <a:rPr lang="en-US" sz="2000" dirty="0"/>
              <a:t> a’ </a:t>
            </a:r>
            <a:r>
              <a:rPr lang="en-US" sz="2000" dirty="0" err="1"/>
              <a:t>tòiseachadh</a:t>
            </a:r>
            <a:r>
              <a:rPr lang="en-US" sz="2000" dirty="0"/>
              <a:t> le </a:t>
            </a:r>
            <a:r>
              <a:rPr lang="en-US" sz="2000" dirty="0" err="1"/>
              <a:t>fuaimreag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513" y="3573016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falbh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32497" y="3573016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falbh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5229200"/>
            <a:ext cx="36358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Tha</a:t>
            </a:r>
            <a:r>
              <a:rPr lang="en-GB" sz="2400" dirty="0">
                <a:solidFill>
                  <a:srgbClr val="33CC33"/>
                </a:solidFill>
              </a:rPr>
              <a:t> mi a’ </a:t>
            </a:r>
            <a:r>
              <a:rPr lang="en-GB" sz="2400" dirty="0" err="1">
                <a:solidFill>
                  <a:srgbClr val="33CC33"/>
                </a:solidFill>
              </a:rPr>
              <a:t>fàs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àrd</a:t>
            </a:r>
            <a:r>
              <a:rPr lang="en-GB" sz="2400" dirty="0">
                <a:solidFill>
                  <a:srgbClr val="33CC33"/>
                </a:solidFill>
              </a:rPr>
              <a:t>.		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20680" y="522920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CCFFCC"/>
                </a:solidFill>
              </a:rPr>
              <a:t>Dh’</a:t>
            </a:r>
            <a:r>
              <a:rPr lang="en-GB" sz="2400" dirty="0" err="1">
                <a:solidFill>
                  <a:srgbClr val="66CCFF"/>
                </a:solidFill>
              </a:rPr>
              <a:t>f</a:t>
            </a:r>
            <a:r>
              <a:rPr lang="en-GB" sz="2400" dirty="0" err="1">
                <a:solidFill>
                  <a:srgbClr val="CCFFCC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às</a:t>
            </a:r>
            <a:r>
              <a:rPr lang="en-GB" sz="2400" dirty="0">
                <a:solidFill>
                  <a:srgbClr val="66CCFF"/>
                </a:solidFill>
              </a:rPr>
              <a:t> mi </a:t>
            </a:r>
            <a:r>
              <a:rPr lang="en-GB" sz="2400" dirty="0" err="1">
                <a:solidFill>
                  <a:srgbClr val="66CCFF"/>
                </a:solidFill>
              </a:rPr>
              <a:t>àrd</a:t>
            </a:r>
            <a:r>
              <a:rPr lang="en-GB" sz="2400" dirty="0">
                <a:solidFill>
                  <a:srgbClr val="66CCFF"/>
                </a:solidFill>
              </a:rPr>
              <a:t>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6" name="Straight Arrow Connector 45"/>
          <p:cNvCxnSpPr>
            <a:stCxn id="5" idx="3"/>
            <a:endCxn id="31" idx="1"/>
          </p:cNvCxnSpPr>
          <p:nvPr/>
        </p:nvCxnSpPr>
        <p:spPr>
          <a:xfrm>
            <a:off x="3640409" y="3825044"/>
            <a:ext cx="79208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68095" y="5445224"/>
            <a:ext cx="652585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60689" y="357301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CCFFCC"/>
                </a:solidFill>
              </a:rPr>
              <a:t>Dh’</a:t>
            </a:r>
            <a:r>
              <a:rPr lang="en-GB" sz="2400" dirty="0" err="1">
                <a:solidFill>
                  <a:srgbClr val="66CCFF"/>
                </a:solidFill>
              </a:rPr>
              <a:t>f</a:t>
            </a:r>
            <a:r>
              <a:rPr lang="en-GB" sz="2400" dirty="0" err="1">
                <a:solidFill>
                  <a:srgbClr val="CCFFCC"/>
                </a:solidFill>
              </a:rPr>
              <a:t>h</a:t>
            </a:r>
            <a:r>
              <a:rPr lang="en-GB" sz="2400" dirty="0" err="1">
                <a:solidFill>
                  <a:srgbClr val="66CCFF"/>
                </a:solidFill>
              </a:rPr>
              <a:t>albh</a:t>
            </a:r>
            <a:r>
              <a:rPr lang="en-GB" sz="2400" dirty="0">
                <a:solidFill>
                  <a:srgbClr val="66CCFF"/>
                </a:solidFill>
              </a:rPr>
              <a:t> mi.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68601" y="3861048"/>
            <a:ext cx="79208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55976" y="5193196"/>
            <a:ext cx="111211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fàs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600400" y="5445224"/>
            <a:ext cx="75557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420888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11960" y="2420888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3275856" y="2672916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56176" y="2420888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5508104" y="2672916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03648" y="4005064"/>
            <a:ext cx="7200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63639" y="5661248"/>
            <a:ext cx="5440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02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5" grpId="0" animBg="1"/>
      <p:bldP spid="31" grpId="0" animBg="1"/>
      <p:bldP spid="32" grpId="0" animBg="1"/>
      <p:bldP spid="37" grpId="0" animBg="1"/>
      <p:bldP spid="20" grpId="0" animBg="1"/>
      <p:bldP spid="24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An </a:t>
            </a:r>
            <a:r>
              <a:rPr lang="en-US" sz="2000" dirty="0" err="1"/>
              <a:t>urrainn</a:t>
            </a:r>
            <a:r>
              <a:rPr lang="en-US" sz="2000" dirty="0"/>
              <a:t> </a:t>
            </a:r>
            <a:r>
              <a:rPr lang="en-US" sz="2000" dirty="0" err="1"/>
              <a:t>dhut</a:t>
            </a:r>
            <a:r>
              <a:rPr lang="en-US" sz="2000" dirty="0"/>
              <a:t> ‘</a:t>
            </a:r>
            <a:r>
              <a:rPr lang="en-US" sz="2000" dirty="0" err="1">
                <a:solidFill>
                  <a:srgbClr val="66CCFF"/>
                </a:solidFill>
              </a:rPr>
              <a:t>triantan</a:t>
            </a:r>
            <a:r>
              <a:rPr lang="en-US" sz="2000" dirty="0"/>
              <a:t>’ a </a:t>
            </a:r>
            <a:r>
              <a:rPr lang="en-US" sz="2000" dirty="0" err="1"/>
              <a:t>dhèanamh</a:t>
            </a:r>
            <a:r>
              <a:rPr lang="en-US" sz="2000" dirty="0"/>
              <a:t> de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gnìomhairean</a:t>
            </a:r>
            <a:r>
              <a:rPr lang="en-US" sz="2000" dirty="0"/>
              <a:t> a </a:t>
            </a:r>
            <a:r>
              <a:rPr lang="en-US" sz="2000" dirty="0" err="1"/>
              <a:t>leanas</a:t>
            </a:r>
            <a:r>
              <a:rPr lang="en-US" sz="2000" dirty="0"/>
              <a:t> san </a:t>
            </a:r>
            <a:r>
              <a:rPr lang="en-US" sz="2000" dirty="0" err="1"/>
              <a:t>Tràth</a:t>
            </a:r>
            <a:r>
              <a:rPr lang="en-US" sz="2000" dirty="0"/>
              <a:t> </a:t>
            </a:r>
            <a:r>
              <a:rPr lang="en-US" sz="2000" dirty="0" err="1"/>
              <a:t>Chaithte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1115616" y="2708920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do </a:t>
            </a:r>
            <a:r>
              <a:rPr lang="en-GB" sz="2400" dirty="0" err="1">
                <a:solidFill>
                  <a:srgbClr val="FFFFCC"/>
                </a:solidFill>
              </a:rPr>
              <a:t>dh’fhalbh</a:t>
            </a:r>
            <a:r>
              <a:rPr lang="en-GB" sz="2400" dirty="0">
                <a:solidFill>
                  <a:srgbClr val="FFFFCC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887416" y="234888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23520" y="213285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00FF00"/>
                </a:solidFill>
              </a:rPr>
              <a:t>dh’fhalbh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87416" y="292494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23520" y="306896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00FFFF"/>
              </a:solidFill>
            </a:endParaRPr>
          </a:p>
          <a:p>
            <a:r>
              <a:rPr lang="en-GB" sz="2400" dirty="0">
                <a:solidFill>
                  <a:srgbClr val="00FFFF"/>
                </a:solidFill>
              </a:rPr>
              <a:t>cha do </a:t>
            </a:r>
            <a:r>
              <a:rPr lang="en-GB" sz="2400" dirty="0" err="1">
                <a:solidFill>
                  <a:srgbClr val="A1BCFF"/>
                </a:solidFill>
              </a:rPr>
              <a:t>dh’fhalbh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15616" y="5445224"/>
            <a:ext cx="26997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do </a:t>
            </a:r>
            <a:r>
              <a:rPr lang="en-GB" sz="2400" dirty="0" err="1">
                <a:solidFill>
                  <a:srgbClr val="FFFFCC"/>
                </a:solidFill>
              </a:rPr>
              <a:t>ghabh</a:t>
            </a:r>
            <a:r>
              <a:rPr lang="en-GB" sz="2400" dirty="0">
                <a:solidFill>
                  <a:srgbClr val="FFFFCC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887416" y="508518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23520" y="486916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00FF00"/>
                </a:solidFill>
              </a:rPr>
              <a:t>ghabh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7416" y="5661248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823520" y="580526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00FFFF"/>
              </a:solidFill>
            </a:endParaRPr>
          </a:p>
          <a:p>
            <a:r>
              <a:rPr lang="en-GB" sz="2400" dirty="0">
                <a:solidFill>
                  <a:srgbClr val="00FFFF"/>
                </a:solidFill>
              </a:rPr>
              <a:t>cha do </a:t>
            </a:r>
            <a:r>
              <a:rPr lang="en-GB" sz="2400" dirty="0" err="1">
                <a:solidFill>
                  <a:srgbClr val="A1BCFF"/>
                </a:solidFill>
              </a:rPr>
              <a:t>ghabh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411760" y="4221088"/>
            <a:ext cx="41764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8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31" grpId="0" animBg="1"/>
      <p:bldP spid="20" grpId="0" animBg="1"/>
      <p:bldP spid="26" grpId="0" animBg="1"/>
      <p:bldP spid="41" grpId="0" animBg="1"/>
      <p:bldP spid="44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</a:t>
            </a:r>
            <a:r>
              <a:rPr lang="en-US" sz="2000" dirty="0" err="1"/>
              <a:t>bheil</a:t>
            </a:r>
            <a:r>
              <a:rPr lang="en-US" sz="2000" dirty="0"/>
              <a:t> </a:t>
            </a:r>
            <a:r>
              <a:rPr lang="en-US" sz="2000" dirty="0" err="1"/>
              <a:t>fhios</a:t>
            </a:r>
            <a:r>
              <a:rPr lang="en-US" sz="2000" dirty="0"/>
              <a:t> </a:t>
            </a:r>
            <a:r>
              <a:rPr lang="en-US" sz="2000" dirty="0" err="1"/>
              <a:t>agad</a:t>
            </a:r>
            <a:r>
              <a:rPr lang="en-US" sz="2000" dirty="0"/>
              <a:t> mar a </a:t>
            </a:r>
            <a:r>
              <a:rPr lang="en-US" sz="2000" dirty="0" err="1"/>
              <a:t>tha</a:t>
            </a:r>
            <a:r>
              <a:rPr lang="en-US" sz="2000" dirty="0"/>
              <a:t> an </a:t>
            </a:r>
            <a:r>
              <a:rPr lang="en-US" sz="2000" dirty="0" err="1"/>
              <a:t>gnìomhair</a:t>
            </a:r>
            <a:r>
              <a:rPr lang="en-US" sz="2000" dirty="0"/>
              <a:t> neo-</a:t>
            </a:r>
            <a:r>
              <a:rPr lang="en-US" sz="2000" dirty="0" err="1"/>
              <a:t>riaghailteach</a:t>
            </a:r>
            <a:r>
              <a:rPr lang="en-US" sz="2000" dirty="0"/>
              <a:t> </a:t>
            </a:r>
            <a:r>
              <a:rPr lang="en-US" sz="2000" dirty="0" err="1"/>
              <a:t>seo</a:t>
            </a:r>
            <a:r>
              <a:rPr lang="en-US" sz="2000" dirty="0"/>
              <a:t> ag </a:t>
            </a:r>
            <a:r>
              <a:rPr lang="en-US" sz="2000" dirty="0" err="1"/>
              <a:t>obair</a:t>
            </a:r>
            <a:r>
              <a:rPr lang="en-US" sz="2000" dirty="0"/>
              <a:t> san </a:t>
            </a:r>
            <a:r>
              <a:rPr lang="en-US" sz="2000" dirty="0" err="1"/>
              <a:t>Tràth</a:t>
            </a:r>
            <a:r>
              <a:rPr lang="en-US" sz="2000" dirty="0"/>
              <a:t> </a:t>
            </a:r>
            <a:r>
              <a:rPr lang="en-US" sz="2000" dirty="0" err="1"/>
              <a:t>Chaithte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41" name="Rectangle 40"/>
          <p:cNvSpPr/>
          <p:nvPr/>
        </p:nvSpPr>
        <p:spPr>
          <a:xfrm>
            <a:off x="1187624" y="472514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d’ </a:t>
            </a:r>
            <a:r>
              <a:rPr lang="en-GB" sz="2400" dirty="0" err="1">
                <a:solidFill>
                  <a:srgbClr val="FFFF00"/>
                </a:solidFill>
              </a:rPr>
              <a:t>fhuair</a:t>
            </a:r>
            <a:r>
              <a:rPr lang="en-GB" sz="2400" dirty="0">
                <a:solidFill>
                  <a:srgbClr val="FFFF00"/>
                </a:solidFill>
              </a:rPr>
              <a:t>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436510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414908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err="1">
                <a:solidFill>
                  <a:srgbClr val="00FF00"/>
                </a:solidFill>
              </a:rPr>
              <a:t>fhuair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941168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5085184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00FFFF"/>
              </a:solidFill>
            </a:endParaRPr>
          </a:p>
          <a:p>
            <a:r>
              <a:rPr lang="en-GB" sz="2400" dirty="0">
                <a:solidFill>
                  <a:srgbClr val="00FFFF"/>
                </a:solidFill>
              </a:rPr>
              <a:t>cha d’ </a:t>
            </a:r>
            <a:r>
              <a:rPr lang="en-GB" sz="2400" dirty="0" err="1">
                <a:solidFill>
                  <a:srgbClr val="00FFFF"/>
                </a:solidFill>
              </a:rPr>
              <a:t>fhuair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988840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988840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2240868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988840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2240868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780928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faighinn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780928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faigh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3032956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780928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fhuair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5436096" y="3032956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3284984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15008" y="6209928"/>
            <a:ext cx="89289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Chì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carson</a:t>
            </a:r>
            <a:r>
              <a:rPr lang="en-US" sz="2000" dirty="0"/>
              <a:t> a </a:t>
            </a:r>
            <a:r>
              <a:rPr lang="en-US" sz="2000" dirty="0" err="1"/>
              <a:t>chanas</a:t>
            </a:r>
            <a:r>
              <a:rPr lang="en-US" sz="2000" dirty="0"/>
              <a:t> </a:t>
            </a:r>
            <a:r>
              <a:rPr lang="en-US" sz="2000" dirty="0" err="1"/>
              <a:t>sinn</a:t>
            </a:r>
            <a:r>
              <a:rPr lang="en-US" sz="2000" dirty="0"/>
              <a:t> </a:t>
            </a:r>
            <a:r>
              <a:rPr lang="en-US" sz="2000" dirty="0" err="1"/>
              <a:t>gu</a:t>
            </a:r>
            <a:r>
              <a:rPr lang="en-US" sz="2000" dirty="0"/>
              <a:t> </a:t>
            </a:r>
            <a:r>
              <a:rPr lang="en-US" sz="2000" dirty="0" err="1"/>
              <a:t>bheil</a:t>
            </a:r>
            <a:r>
              <a:rPr lang="en-US" sz="2000" dirty="0"/>
              <a:t> an </a:t>
            </a:r>
            <a:r>
              <a:rPr lang="en-US" sz="2000" dirty="0" err="1"/>
              <a:t>gnìomhair</a:t>
            </a:r>
            <a:r>
              <a:rPr lang="en-US" sz="2000" dirty="0"/>
              <a:t> </a:t>
            </a:r>
            <a:r>
              <a:rPr lang="en-US" sz="2000" dirty="0" err="1"/>
              <a:t>seo</a:t>
            </a:r>
            <a:r>
              <a:rPr lang="en-US" sz="2000" dirty="0"/>
              <a:t> neo-</a:t>
            </a:r>
            <a:r>
              <a:rPr lang="en-US" sz="2000" dirty="0" err="1"/>
              <a:t>riaghailteach</a:t>
            </a:r>
            <a:r>
              <a:rPr lang="en-US" sz="2000" dirty="0"/>
              <a:t>. Chan </a:t>
            </a:r>
            <a:r>
              <a:rPr lang="en-US" sz="2000" dirty="0" err="1"/>
              <a:t>eil</a:t>
            </a:r>
            <a:r>
              <a:rPr lang="en-US" sz="2000" dirty="0"/>
              <a:t> e </a:t>
            </a:r>
            <a:r>
              <a:rPr lang="en-US" sz="2000" dirty="0" err="1"/>
              <a:t>idir</a:t>
            </a:r>
            <a:r>
              <a:rPr lang="en-US" sz="2000" dirty="0"/>
              <a:t> a’ </a:t>
            </a:r>
            <a:r>
              <a:rPr lang="en-US" sz="2000" dirty="0" err="1"/>
              <a:t>leantainn</a:t>
            </a:r>
            <a:r>
              <a:rPr lang="en-US" sz="2000" dirty="0"/>
              <a:t> nan </a:t>
            </a:r>
            <a:r>
              <a:rPr lang="en-US" sz="2000" dirty="0" err="1"/>
              <a:t>riaghailtean</a:t>
            </a:r>
            <a:r>
              <a:rPr lang="en-US" sz="2000" dirty="0"/>
              <a:t> </a:t>
            </a:r>
            <a:r>
              <a:rPr lang="en-US" sz="2000" dirty="0" err="1"/>
              <a:t>àbhaisteach</a:t>
            </a:r>
            <a:r>
              <a:rPr lang="en-US" sz="2000" dirty="0"/>
              <a:t>.</a:t>
            </a:r>
            <a:endParaRPr lang="en-GB" sz="2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627784" y="6021288"/>
            <a:ext cx="41764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8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  <p:bldP spid="3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51" y="620688"/>
            <a:ext cx="892899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Seo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seachd</a:t>
            </a:r>
            <a:r>
              <a:rPr lang="en-US" sz="2000" dirty="0"/>
              <a:t> </a:t>
            </a:r>
            <a:r>
              <a:rPr lang="en-US" sz="2000" dirty="0" err="1"/>
              <a:t>gnìomhairean</a:t>
            </a:r>
            <a:r>
              <a:rPr lang="en-US" sz="2000" dirty="0"/>
              <a:t> neo-</a:t>
            </a:r>
            <a:r>
              <a:rPr lang="en-US" sz="2000" dirty="0" err="1"/>
              <a:t>riaghailteach</a:t>
            </a:r>
            <a:r>
              <a:rPr lang="en-US" sz="2000" dirty="0"/>
              <a:t> a </a:t>
            </a:r>
            <a:r>
              <a:rPr lang="en-US" sz="2000" dirty="0" err="1"/>
              <a:t>nochd</a:t>
            </a:r>
            <a:r>
              <a:rPr lang="en-US" sz="2000" dirty="0"/>
              <a:t> san </a:t>
            </a:r>
            <a:r>
              <a:rPr lang="en-US" sz="2000" dirty="0" err="1"/>
              <a:t>sgeulachd</a:t>
            </a:r>
            <a:r>
              <a:rPr lang="en-US" sz="2000" dirty="0"/>
              <a:t> </a:t>
            </a:r>
            <a:r>
              <a:rPr lang="en-US" sz="2000" i="1" dirty="0"/>
              <a:t>An </a:t>
            </a:r>
            <a:r>
              <a:rPr lang="en-US" sz="2000" i="1" dirty="0" err="1"/>
              <a:t>Rathad</a:t>
            </a:r>
            <a:r>
              <a:rPr lang="en-US" sz="2000" i="1" dirty="0"/>
              <a:t> </a:t>
            </a:r>
            <a:r>
              <a:rPr lang="en-US" sz="2000" i="1" dirty="0" err="1"/>
              <a:t>Dhachaigh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2339752" y="1772816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dèanamh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39752" y="2564904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dol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39752" y="3356992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breith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39752" y="4149080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faicinn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04048" y="1772816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tighinn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048" y="2564904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a’ </a:t>
            </a:r>
            <a:r>
              <a:rPr lang="en-GB" sz="2400" dirty="0" err="1">
                <a:solidFill>
                  <a:srgbClr val="33CC33"/>
                </a:solidFill>
              </a:rPr>
              <a:t>toirt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4048" y="3356992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dirty="0" err="1">
                <a:solidFill>
                  <a:srgbClr val="33CC33"/>
                </a:solidFill>
              </a:rPr>
              <a:t>ag</a:t>
            </a:r>
            <a:r>
              <a:rPr lang="en-GB" sz="2400" dirty="0">
                <a:solidFill>
                  <a:srgbClr val="33CC33"/>
                </a:solidFill>
              </a:rPr>
              <a:t> </a:t>
            </a:r>
            <a:r>
              <a:rPr lang="en-GB" sz="2400" dirty="0" err="1">
                <a:solidFill>
                  <a:srgbClr val="33CC33"/>
                </a:solidFill>
              </a:rPr>
              <a:t>ràdh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8699" y="4903936"/>
            <a:ext cx="8496944" cy="64807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’S e an </a:t>
            </a:r>
            <a:r>
              <a:rPr lang="en-US" sz="2000" dirty="0" err="1"/>
              <a:t>dà</a:t>
            </a:r>
            <a:r>
              <a:rPr lang="en-US" sz="2000" dirty="0"/>
              <a:t> </a:t>
            </a:r>
            <a:r>
              <a:rPr lang="en-US" sz="2000" dirty="0" err="1"/>
              <a:t>ghnìomhair</a:t>
            </a:r>
            <a:r>
              <a:rPr lang="en-US" sz="2000" dirty="0"/>
              <a:t> neo-</a:t>
            </a:r>
            <a:r>
              <a:rPr lang="en-US" sz="2000" dirty="0" err="1"/>
              <a:t>riaghailteach</a:t>
            </a:r>
            <a:r>
              <a:rPr lang="en-US" sz="2000" dirty="0"/>
              <a:t> </a:t>
            </a:r>
            <a:r>
              <a:rPr lang="en-US" sz="2000" dirty="0" err="1"/>
              <a:t>eile</a:t>
            </a:r>
            <a:r>
              <a:rPr lang="en-US" sz="2000" dirty="0"/>
              <a:t> a </a:t>
            </a:r>
            <a:r>
              <a:rPr lang="en-US" sz="2000" dirty="0" err="1"/>
              <a:t>tha</a:t>
            </a:r>
            <a:r>
              <a:rPr lang="en-US" sz="2000" dirty="0"/>
              <a:t> </a:t>
            </a:r>
            <a:r>
              <a:rPr lang="en-US" sz="2000" dirty="0" err="1"/>
              <a:t>anns</a:t>
            </a:r>
            <a:r>
              <a:rPr lang="en-US" sz="2000" dirty="0"/>
              <a:t> a’ </a:t>
            </a:r>
            <a:r>
              <a:rPr lang="en-US" sz="2000" dirty="0" err="1"/>
              <a:t>Ghàidhlig</a:t>
            </a:r>
            <a:r>
              <a:rPr lang="en-US" sz="2000" dirty="0"/>
              <a:t>: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2411760" y="5877272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a’ </a:t>
            </a:r>
            <a:r>
              <a:rPr lang="en-GB" sz="2400" dirty="0" err="1">
                <a:solidFill>
                  <a:srgbClr val="FFFF00"/>
                </a:solidFill>
              </a:rPr>
              <a:t>cluinntinn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4048" y="5877272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a’ </a:t>
            </a:r>
            <a:r>
              <a:rPr lang="en-GB" sz="2400" dirty="0" err="1">
                <a:solidFill>
                  <a:srgbClr val="FFFF00"/>
                </a:solidFill>
              </a:rPr>
              <a:t>ruighinn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46476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6" grpId="0" animBg="1"/>
      <p:bldP spid="26" grpId="0" animBg="1"/>
      <p:bldP spid="29" grpId="0" animBg="1"/>
      <p:bldP spid="31" grpId="0" animBg="1"/>
      <p:bldP spid="34" grpId="0" animBg="1"/>
      <p:bldP spid="13" grpId="0" animBg="1"/>
      <p:bldP spid="14" grpId="0" animBg="1"/>
      <p:bldP spid="17" grpId="0" build="p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7624" y="4149080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 do </a:t>
            </a:r>
            <a:r>
              <a:rPr lang="en-GB" sz="2400" dirty="0" err="1">
                <a:solidFill>
                  <a:srgbClr val="FFFF00"/>
                </a:solidFill>
              </a:rPr>
              <a:t>rinn</a:t>
            </a:r>
            <a:r>
              <a:rPr lang="en-GB" sz="2400" dirty="0">
                <a:solidFill>
                  <a:srgbClr val="FFFF00"/>
                </a:solidFill>
              </a:rPr>
              <a:t> ?		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3888" y="3789040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9992" y="3573016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FF00"/>
                </a:solidFill>
              </a:rPr>
              <a:t>rinn</a:t>
            </a:r>
            <a:r>
              <a:rPr lang="en-GB" sz="2400" dirty="0">
                <a:solidFill>
                  <a:srgbClr val="00FF00"/>
                </a:solidFill>
              </a:rPr>
              <a:t> +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63888" y="4365104"/>
            <a:ext cx="936104" cy="432048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99992" y="450912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FFFF"/>
                </a:solidFill>
              </a:rPr>
              <a:t>cha do </a:t>
            </a:r>
            <a:r>
              <a:rPr lang="en-GB" sz="2400" dirty="0" err="1">
                <a:solidFill>
                  <a:srgbClr val="00FFFF"/>
                </a:solidFill>
              </a:rPr>
              <a:t>rinn</a:t>
            </a:r>
            <a:r>
              <a:rPr lang="en-GB" sz="2400" dirty="0">
                <a:solidFill>
                  <a:srgbClr val="00FFFF"/>
                </a:solidFill>
              </a:rPr>
              <a:t> -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412776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An </a:t>
            </a:r>
            <a:r>
              <a:rPr lang="en-GB" sz="2400" i="1" dirty="0" err="1">
                <a:solidFill>
                  <a:srgbClr val="33CC33"/>
                </a:solidFill>
              </a:rPr>
              <a:t>Tràth</a:t>
            </a:r>
            <a:r>
              <a:rPr lang="en-GB" sz="2400" i="1" dirty="0">
                <a:solidFill>
                  <a:srgbClr val="33CC33"/>
                </a:solidFill>
              </a:rPr>
              <a:t> </a:t>
            </a:r>
            <a:r>
              <a:rPr lang="en-GB" sz="2400" i="1" dirty="0" err="1">
                <a:solidFill>
                  <a:srgbClr val="33CC33"/>
                </a:solidFill>
              </a:rPr>
              <a:t>Làthaireach</a:t>
            </a:r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1412776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Freumh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3203848" y="166480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84168" y="1412776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i="1" dirty="0">
                <a:solidFill>
                  <a:srgbClr val="66CCFF"/>
                </a:solidFill>
              </a:rPr>
              <a:t>An </a:t>
            </a:r>
            <a:r>
              <a:rPr lang="en-GB" sz="2400" i="1" dirty="0" err="1">
                <a:solidFill>
                  <a:srgbClr val="66CCFF"/>
                </a:solidFill>
              </a:rPr>
              <a:t>Tràth</a:t>
            </a:r>
            <a:r>
              <a:rPr lang="en-GB" sz="2400" i="1" dirty="0">
                <a:solidFill>
                  <a:srgbClr val="66CCFF"/>
                </a:solidFill>
              </a:rPr>
              <a:t> </a:t>
            </a:r>
            <a:r>
              <a:rPr lang="en-GB" sz="2400" i="1" dirty="0" err="1">
                <a:solidFill>
                  <a:srgbClr val="66CCFF"/>
                </a:solidFill>
              </a:rPr>
              <a:t>Caithte</a:t>
            </a:r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436096" y="1664804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568" y="22048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33CC33"/>
              </a:solidFill>
            </a:endParaRPr>
          </a:p>
          <a:p>
            <a:r>
              <a:rPr lang="en-GB" sz="2400" i="1" dirty="0">
                <a:solidFill>
                  <a:srgbClr val="33CC33"/>
                </a:solidFill>
              </a:rPr>
              <a:t>a’ </a:t>
            </a:r>
            <a:r>
              <a:rPr lang="en-GB" sz="2400" i="1" dirty="0" err="1">
                <a:solidFill>
                  <a:srgbClr val="33CC33"/>
                </a:solidFill>
              </a:rPr>
              <a:t>dèanamh</a:t>
            </a:r>
            <a:endParaRPr lang="en-GB" sz="2400" i="1" dirty="0">
              <a:solidFill>
                <a:srgbClr val="33CC33"/>
              </a:solidFill>
            </a:endParaRPr>
          </a:p>
          <a:p>
            <a:r>
              <a:rPr lang="en-GB" sz="2400" dirty="0">
                <a:solidFill>
                  <a:srgbClr val="33CC33"/>
                </a:solidFill>
              </a:rPr>
              <a:t>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204864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66CCFF"/>
              </a:solidFill>
            </a:endParaRPr>
          </a:p>
          <a:p>
            <a:endParaRPr lang="en-GB" sz="2400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chemeClr val="tx2"/>
                </a:solidFill>
              </a:rPr>
              <a:t>dèan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3203848" y="2456892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2204864"/>
            <a:ext cx="15121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i="1" dirty="0" err="1">
                <a:solidFill>
                  <a:srgbClr val="66CCFF"/>
                </a:solidFill>
              </a:rPr>
              <a:t>rinn</a:t>
            </a:r>
            <a:endParaRPr lang="en-GB" sz="2400" i="1" dirty="0">
              <a:solidFill>
                <a:srgbClr val="66CCFF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		</a:t>
            </a:r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5436096" y="2456892"/>
            <a:ext cx="648072" cy="36004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0192" y="2708920"/>
            <a:ext cx="360040" cy="86409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7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4" grpId="0" animBg="1"/>
      <p:bldP spid="48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1179</TotalTime>
  <Words>840</Words>
  <Application>Microsoft Macintosh PowerPoint</Application>
  <PresentationFormat>On-screen Show (4:3)</PresentationFormat>
  <Paragraphs>354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BankGothic Lt BT</vt:lpstr>
      <vt:lpstr>Calibri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Gàidhlig Mhath      Aonad a h-aon: Cànan     Ìre 3/4  Roinn na Gàidhlig, àrd-Sgoil Gheàrrloch</dc:title>
  <dc:creator>1</dc:creator>
  <cp:lastModifiedBy>Neil Smith</cp:lastModifiedBy>
  <cp:revision>140</cp:revision>
  <dcterms:created xsi:type="dcterms:W3CDTF">2012-05-24T12:55:00Z</dcterms:created>
  <dcterms:modified xsi:type="dcterms:W3CDTF">2020-02-25T16:02:22Z</dcterms:modified>
</cp:coreProperties>
</file>